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7" r:id="rId2"/>
    <p:sldId id="271" r:id="rId3"/>
    <p:sldId id="288" r:id="rId4"/>
    <p:sldId id="289" r:id="rId5"/>
    <p:sldId id="290" r:id="rId6"/>
    <p:sldId id="338" r:id="rId7"/>
    <p:sldId id="339" r:id="rId8"/>
    <p:sldId id="294" r:id="rId9"/>
    <p:sldId id="295" r:id="rId10"/>
    <p:sldId id="297" r:id="rId11"/>
    <p:sldId id="300"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9" r:id="rId29"/>
    <p:sldId id="320" r:id="rId30"/>
    <p:sldId id="340" r:id="rId31"/>
    <p:sldId id="322" r:id="rId32"/>
    <p:sldId id="324" r:id="rId33"/>
    <p:sldId id="341" r:id="rId34"/>
    <p:sldId id="286" r:id="rId3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2B3"/>
    <a:srgbClr val="404040"/>
    <a:srgbClr val="2D8978"/>
    <a:srgbClr val="3E4E5C"/>
    <a:srgbClr val="546A7E"/>
    <a:srgbClr val="445670"/>
    <a:srgbClr val="3EABDB"/>
    <a:srgbClr val="2A63B4"/>
    <a:srgbClr val="48464C"/>
    <a:srgbClr val="858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7254" autoAdjust="0"/>
  </p:normalViewPr>
  <p:slideViewPr>
    <p:cSldViewPr>
      <p:cViewPr varScale="1">
        <p:scale>
          <a:sx n="71" d="100"/>
          <a:sy n="71" d="100"/>
        </p:scale>
        <p:origin x="17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79"/>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5BE87-808F-42FB-BAF9-105ECC940C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98225E3C-1BC6-491D-9CC1-BE1456D71F54}">
      <dgm:prSet/>
      <dgm:spPr>
        <a:solidFill>
          <a:srgbClr val="0070C0"/>
        </a:solidFill>
      </dgm:spPr>
      <dgm:t>
        <a:bodyPr/>
        <a:lstStyle/>
        <a:p>
          <a:pPr rtl="0"/>
          <a:r>
            <a:rPr lang="pl-PL" dirty="0">
              <a:latin typeface="Calibri" panose="020F0502020204030204" pitchFamily="34" charset="0"/>
              <a:cs typeface="Calibri" panose="020F0502020204030204" pitchFamily="34" charset="0"/>
            </a:rPr>
            <a:t>Mistrzostwo osobiste</a:t>
          </a:r>
        </a:p>
      </dgm:t>
    </dgm:pt>
    <dgm:pt modelId="{6F1A7AA2-CBBC-4E29-9A97-44A0D5E368AF}" type="parTrans" cxnId="{F7F45112-1F8E-46E7-83C0-8A59818D70DF}">
      <dgm:prSet/>
      <dgm:spPr/>
      <dgm:t>
        <a:bodyPr/>
        <a:lstStyle/>
        <a:p>
          <a:endParaRPr lang="pl-PL"/>
        </a:p>
      </dgm:t>
    </dgm:pt>
    <dgm:pt modelId="{319CB503-F629-4FAD-ABB6-C78C4CDA90A3}" type="sibTrans" cxnId="{F7F45112-1F8E-46E7-83C0-8A59818D70DF}">
      <dgm:prSet/>
      <dgm:spPr/>
      <dgm:t>
        <a:bodyPr/>
        <a:lstStyle/>
        <a:p>
          <a:endParaRPr lang="pl-PL"/>
        </a:p>
      </dgm:t>
    </dgm:pt>
    <dgm:pt modelId="{728DB4C6-DC2C-48FB-B9AF-F020583599F8}">
      <dgm:prSet/>
      <dgm:spPr>
        <a:solidFill>
          <a:srgbClr val="0070C0"/>
        </a:solidFill>
      </dgm:spPr>
      <dgm:t>
        <a:bodyPr/>
        <a:lstStyle/>
        <a:p>
          <a:pPr rtl="0"/>
          <a:r>
            <a:rPr lang="pl-PL" dirty="0">
              <a:latin typeface="Calibri" panose="020F0502020204030204" pitchFamily="34" charset="0"/>
              <a:cs typeface="Calibri" panose="020F0502020204030204" pitchFamily="34" charset="0"/>
            </a:rPr>
            <a:t>Modele myślowe </a:t>
          </a:r>
        </a:p>
      </dgm:t>
    </dgm:pt>
    <dgm:pt modelId="{C5E1979C-88A3-4D08-A2C0-53810DFFD2A0}" type="parTrans" cxnId="{A3AEE7E5-BE63-4657-B5D8-49473BEF7E6A}">
      <dgm:prSet/>
      <dgm:spPr/>
      <dgm:t>
        <a:bodyPr/>
        <a:lstStyle/>
        <a:p>
          <a:endParaRPr lang="pl-PL"/>
        </a:p>
      </dgm:t>
    </dgm:pt>
    <dgm:pt modelId="{8567FB63-2A33-4C26-990D-CDDEAEE11F6D}" type="sibTrans" cxnId="{A3AEE7E5-BE63-4657-B5D8-49473BEF7E6A}">
      <dgm:prSet/>
      <dgm:spPr/>
      <dgm:t>
        <a:bodyPr/>
        <a:lstStyle/>
        <a:p>
          <a:endParaRPr lang="pl-PL"/>
        </a:p>
      </dgm:t>
    </dgm:pt>
    <dgm:pt modelId="{135B5BB0-B618-4900-BB54-F8DAE488ED36}">
      <dgm:prSet/>
      <dgm:spPr>
        <a:solidFill>
          <a:srgbClr val="0070C0"/>
        </a:solidFill>
      </dgm:spPr>
      <dgm:t>
        <a:bodyPr/>
        <a:lstStyle/>
        <a:p>
          <a:pPr rtl="0"/>
          <a:r>
            <a:rPr lang="pl-PL" dirty="0">
              <a:latin typeface="Calibri" panose="020F0502020204030204" pitchFamily="34" charset="0"/>
              <a:cs typeface="Calibri" panose="020F0502020204030204" pitchFamily="34" charset="0"/>
            </a:rPr>
            <a:t>Wspólna wizja</a:t>
          </a:r>
        </a:p>
      </dgm:t>
    </dgm:pt>
    <dgm:pt modelId="{65E23DDC-27E7-4381-953E-B3897FB6D9AA}" type="parTrans" cxnId="{06332231-9755-4323-B9CA-BB636866B709}">
      <dgm:prSet/>
      <dgm:spPr/>
      <dgm:t>
        <a:bodyPr/>
        <a:lstStyle/>
        <a:p>
          <a:endParaRPr lang="pl-PL"/>
        </a:p>
      </dgm:t>
    </dgm:pt>
    <dgm:pt modelId="{024C7226-AABC-4825-B412-59FC170E8CC1}" type="sibTrans" cxnId="{06332231-9755-4323-B9CA-BB636866B709}">
      <dgm:prSet/>
      <dgm:spPr/>
      <dgm:t>
        <a:bodyPr/>
        <a:lstStyle/>
        <a:p>
          <a:endParaRPr lang="pl-PL"/>
        </a:p>
      </dgm:t>
    </dgm:pt>
    <dgm:pt modelId="{63DDCA01-BA39-4329-8004-EF6E7085A9B5}">
      <dgm:prSet/>
      <dgm:spPr>
        <a:solidFill>
          <a:srgbClr val="0070C0"/>
        </a:solidFill>
      </dgm:spPr>
      <dgm:t>
        <a:bodyPr/>
        <a:lstStyle/>
        <a:p>
          <a:pPr rtl="0"/>
          <a:r>
            <a:rPr lang="pl-PL" dirty="0">
              <a:latin typeface="Calibri" panose="020F0502020204030204" pitchFamily="34" charset="0"/>
              <a:cs typeface="Calibri" panose="020F0502020204030204" pitchFamily="34" charset="0"/>
            </a:rPr>
            <a:t>Zespołowe uczenie się</a:t>
          </a:r>
        </a:p>
      </dgm:t>
    </dgm:pt>
    <dgm:pt modelId="{8AF67BD3-5579-4648-B90C-49F66AD17F71}" type="parTrans" cxnId="{F4973B63-633E-46D6-BA59-A72EA5CCA1F9}">
      <dgm:prSet/>
      <dgm:spPr/>
      <dgm:t>
        <a:bodyPr/>
        <a:lstStyle/>
        <a:p>
          <a:endParaRPr lang="pl-PL"/>
        </a:p>
      </dgm:t>
    </dgm:pt>
    <dgm:pt modelId="{F7226DA8-C226-4D6D-A26A-C4AC8CA2566C}" type="sibTrans" cxnId="{F4973B63-633E-46D6-BA59-A72EA5CCA1F9}">
      <dgm:prSet/>
      <dgm:spPr/>
      <dgm:t>
        <a:bodyPr/>
        <a:lstStyle/>
        <a:p>
          <a:endParaRPr lang="pl-PL"/>
        </a:p>
      </dgm:t>
    </dgm:pt>
    <dgm:pt modelId="{6AE0FF30-D928-4BD1-8BBA-1383514BDF45}">
      <dgm:prSet/>
      <dgm:spPr>
        <a:solidFill>
          <a:srgbClr val="0070C0"/>
        </a:solidFill>
      </dgm:spPr>
      <dgm:t>
        <a:bodyPr/>
        <a:lstStyle/>
        <a:p>
          <a:pPr rtl="0"/>
          <a:r>
            <a:rPr lang="pl-PL" dirty="0">
              <a:latin typeface="Calibri" panose="020F0502020204030204" pitchFamily="34" charset="0"/>
              <a:cs typeface="Calibri" panose="020F0502020204030204" pitchFamily="34" charset="0"/>
            </a:rPr>
            <a:t>Myślenie systemowe</a:t>
          </a:r>
        </a:p>
      </dgm:t>
    </dgm:pt>
    <dgm:pt modelId="{43A79E02-2C0D-4260-8493-AB2AFC86285C}" type="parTrans" cxnId="{7577176F-A1F4-4B61-B622-9F39CB6FF1DC}">
      <dgm:prSet/>
      <dgm:spPr/>
      <dgm:t>
        <a:bodyPr/>
        <a:lstStyle/>
        <a:p>
          <a:endParaRPr lang="pl-PL"/>
        </a:p>
      </dgm:t>
    </dgm:pt>
    <dgm:pt modelId="{8EF9606E-722B-42BA-A7E5-0944114EEF0D}" type="sibTrans" cxnId="{7577176F-A1F4-4B61-B622-9F39CB6FF1DC}">
      <dgm:prSet/>
      <dgm:spPr/>
      <dgm:t>
        <a:bodyPr/>
        <a:lstStyle/>
        <a:p>
          <a:endParaRPr lang="pl-PL"/>
        </a:p>
      </dgm:t>
    </dgm:pt>
    <dgm:pt modelId="{8555F1CC-E334-4805-8167-98F15C6D18A6}" type="pres">
      <dgm:prSet presAssocID="{CA25BE87-808F-42FB-BAF9-105ECC940C9B}" presName="linear" presStyleCnt="0">
        <dgm:presLayoutVars>
          <dgm:dir/>
          <dgm:animLvl val="lvl"/>
          <dgm:resizeHandles val="exact"/>
        </dgm:presLayoutVars>
      </dgm:prSet>
      <dgm:spPr/>
    </dgm:pt>
    <dgm:pt modelId="{95A328EF-1E8E-4DD5-89F1-F268F8EE9800}" type="pres">
      <dgm:prSet presAssocID="{98225E3C-1BC6-491D-9CC1-BE1456D71F54}" presName="parentLin" presStyleCnt="0"/>
      <dgm:spPr/>
    </dgm:pt>
    <dgm:pt modelId="{063AFDD8-9239-49AF-A277-7BC469CC008A}" type="pres">
      <dgm:prSet presAssocID="{98225E3C-1BC6-491D-9CC1-BE1456D71F54}" presName="parentLeftMargin" presStyleLbl="node1" presStyleIdx="0" presStyleCnt="5"/>
      <dgm:spPr/>
    </dgm:pt>
    <dgm:pt modelId="{82663FCB-638E-4AEC-AEAB-9A3D0CA724B4}" type="pres">
      <dgm:prSet presAssocID="{98225E3C-1BC6-491D-9CC1-BE1456D71F54}" presName="parentText" presStyleLbl="node1" presStyleIdx="0" presStyleCnt="5">
        <dgm:presLayoutVars>
          <dgm:chMax val="0"/>
          <dgm:bulletEnabled val="1"/>
        </dgm:presLayoutVars>
      </dgm:prSet>
      <dgm:spPr/>
    </dgm:pt>
    <dgm:pt modelId="{CDFF8972-F797-4198-A0D8-C2C20F64F925}" type="pres">
      <dgm:prSet presAssocID="{98225E3C-1BC6-491D-9CC1-BE1456D71F54}" presName="negativeSpace" presStyleCnt="0"/>
      <dgm:spPr/>
    </dgm:pt>
    <dgm:pt modelId="{D46C74B7-E577-47AF-B8BE-29B263672015}" type="pres">
      <dgm:prSet presAssocID="{98225E3C-1BC6-491D-9CC1-BE1456D71F54}" presName="childText" presStyleLbl="conFgAcc1" presStyleIdx="0" presStyleCnt="5">
        <dgm:presLayoutVars>
          <dgm:bulletEnabled val="1"/>
        </dgm:presLayoutVars>
      </dgm:prSet>
      <dgm:spPr/>
    </dgm:pt>
    <dgm:pt modelId="{86312E54-7A67-4E87-A666-F2C2C65E635B}" type="pres">
      <dgm:prSet presAssocID="{319CB503-F629-4FAD-ABB6-C78C4CDA90A3}" presName="spaceBetweenRectangles" presStyleCnt="0"/>
      <dgm:spPr/>
    </dgm:pt>
    <dgm:pt modelId="{08809EAD-2783-4101-A834-253FFFEB5548}" type="pres">
      <dgm:prSet presAssocID="{728DB4C6-DC2C-48FB-B9AF-F020583599F8}" presName="parentLin" presStyleCnt="0"/>
      <dgm:spPr/>
    </dgm:pt>
    <dgm:pt modelId="{735BB1C4-4B2E-4253-ADC6-38A5F5994E99}" type="pres">
      <dgm:prSet presAssocID="{728DB4C6-DC2C-48FB-B9AF-F020583599F8}" presName="parentLeftMargin" presStyleLbl="node1" presStyleIdx="0" presStyleCnt="5"/>
      <dgm:spPr/>
    </dgm:pt>
    <dgm:pt modelId="{CC0B0C03-ABB2-4C23-91BE-D0D6C7644E94}" type="pres">
      <dgm:prSet presAssocID="{728DB4C6-DC2C-48FB-B9AF-F020583599F8}" presName="parentText" presStyleLbl="node1" presStyleIdx="1" presStyleCnt="5">
        <dgm:presLayoutVars>
          <dgm:chMax val="0"/>
          <dgm:bulletEnabled val="1"/>
        </dgm:presLayoutVars>
      </dgm:prSet>
      <dgm:spPr/>
    </dgm:pt>
    <dgm:pt modelId="{6AAC7C62-7C8C-4766-8A4B-C79482D9343C}" type="pres">
      <dgm:prSet presAssocID="{728DB4C6-DC2C-48FB-B9AF-F020583599F8}" presName="negativeSpace" presStyleCnt="0"/>
      <dgm:spPr/>
    </dgm:pt>
    <dgm:pt modelId="{47D484AA-A173-4618-8120-8FFF77CD27BC}" type="pres">
      <dgm:prSet presAssocID="{728DB4C6-DC2C-48FB-B9AF-F020583599F8}" presName="childText" presStyleLbl="conFgAcc1" presStyleIdx="1" presStyleCnt="5">
        <dgm:presLayoutVars>
          <dgm:bulletEnabled val="1"/>
        </dgm:presLayoutVars>
      </dgm:prSet>
      <dgm:spPr/>
    </dgm:pt>
    <dgm:pt modelId="{A7120D57-8521-462C-95B4-5B9EFC52AEB4}" type="pres">
      <dgm:prSet presAssocID="{8567FB63-2A33-4C26-990D-CDDEAEE11F6D}" presName="spaceBetweenRectangles" presStyleCnt="0"/>
      <dgm:spPr/>
    </dgm:pt>
    <dgm:pt modelId="{FC930815-B7D7-4930-94A3-D73B55C3CCDC}" type="pres">
      <dgm:prSet presAssocID="{135B5BB0-B618-4900-BB54-F8DAE488ED36}" presName="parentLin" presStyleCnt="0"/>
      <dgm:spPr/>
    </dgm:pt>
    <dgm:pt modelId="{AD2C57B7-C906-4E30-8C71-E4EC8033D01D}" type="pres">
      <dgm:prSet presAssocID="{135B5BB0-B618-4900-BB54-F8DAE488ED36}" presName="parentLeftMargin" presStyleLbl="node1" presStyleIdx="1" presStyleCnt="5"/>
      <dgm:spPr/>
    </dgm:pt>
    <dgm:pt modelId="{313503F4-EAA0-4928-B417-C559B794FC69}" type="pres">
      <dgm:prSet presAssocID="{135B5BB0-B618-4900-BB54-F8DAE488ED36}" presName="parentText" presStyleLbl="node1" presStyleIdx="2" presStyleCnt="5">
        <dgm:presLayoutVars>
          <dgm:chMax val="0"/>
          <dgm:bulletEnabled val="1"/>
        </dgm:presLayoutVars>
      </dgm:prSet>
      <dgm:spPr/>
    </dgm:pt>
    <dgm:pt modelId="{2F6E67F5-7EA3-495E-8B38-DFABE44AFB25}" type="pres">
      <dgm:prSet presAssocID="{135B5BB0-B618-4900-BB54-F8DAE488ED36}" presName="negativeSpace" presStyleCnt="0"/>
      <dgm:spPr/>
    </dgm:pt>
    <dgm:pt modelId="{5F0A4066-FF48-4A4A-9452-C9F8173A7629}" type="pres">
      <dgm:prSet presAssocID="{135B5BB0-B618-4900-BB54-F8DAE488ED36}" presName="childText" presStyleLbl="conFgAcc1" presStyleIdx="2" presStyleCnt="5">
        <dgm:presLayoutVars>
          <dgm:bulletEnabled val="1"/>
        </dgm:presLayoutVars>
      </dgm:prSet>
      <dgm:spPr/>
    </dgm:pt>
    <dgm:pt modelId="{F446999C-0630-45A3-BCCC-F3247BA884E4}" type="pres">
      <dgm:prSet presAssocID="{024C7226-AABC-4825-B412-59FC170E8CC1}" presName="spaceBetweenRectangles" presStyleCnt="0"/>
      <dgm:spPr/>
    </dgm:pt>
    <dgm:pt modelId="{03B17E38-44B4-426D-B7AA-FAE9D84D0588}" type="pres">
      <dgm:prSet presAssocID="{63DDCA01-BA39-4329-8004-EF6E7085A9B5}" presName="parentLin" presStyleCnt="0"/>
      <dgm:spPr/>
    </dgm:pt>
    <dgm:pt modelId="{EAEE360A-3E7E-4301-8415-445E71C25609}" type="pres">
      <dgm:prSet presAssocID="{63DDCA01-BA39-4329-8004-EF6E7085A9B5}" presName="parentLeftMargin" presStyleLbl="node1" presStyleIdx="2" presStyleCnt="5"/>
      <dgm:spPr/>
    </dgm:pt>
    <dgm:pt modelId="{E5937688-848C-4F76-9368-02B4401BBB3F}" type="pres">
      <dgm:prSet presAssocID="{63DDCA01-BA39-4329-8004-EF6E7085A9B5}" presName="parentText" presStyleLbl="node1" presStyleIdx="3" presStyleCnt="5">
        <dgm:presLayoutVars>
          <dgm:chMax val="0"/>
          <dgm:bulletEnabled val="1"/>
        </dgm:presLayoutVars>
      </dgm:prSet>
      <dgm:spPr/>
    </dgm:pt>
    <dgm:pt modelId="{BF64335C-56BB-49DB-BDA4-DC321912A5E9}" type="pres">
      <dgm:prSet presAssocID="{63DDCA01-BA39-4329-8004-EF6E7085A9B5}" presName="negativeSpace" presStyleCnt="0"/>
      <dgm:spPr/>
    </dgm:pt>
    <dgm:pt modelId="{073BC3F6-5F61-4057-83C3-468065FF0DF5}" type="pres">
      <dgm:prSet presAssocID="{63DDCA01-BA39-4329-8004-EF6E7085A9B5}" presName="childText" presStyleLbl="conFgAcc1" presStyleIdx="3" presStyleCnt="5">
        <dgm:presLayoutVars>
          <dgm:bulletEnabled val="1"/>
        </dgm:presLayoutVars>
      </dgm:prSet>
      <dgm:spPr/>
    </dgm:pt>
    <dgm:pt modelId="{5C90560F-1A79-46DD-93E7-0695FFB56003}" type="pres">
      <dgm:prSet presAssocID="{F7226DA8-C226-4D6D-A26A-C4AC8CA2566C}" presName="spaceBetweenRectangles" presStyleCnt="0"/>
      <dgm:spPr/>
    </dgm:pt>
    <dgm:pt modelId="{70B02893-ED85-4990-814C-EF82638D86A9}" type="pres">
      <dgm:prSet presAssocID="{6AE0FF30-D928-4BD1-8BBA-1383514BDF45}" presName="parentLin" presStyleCnt="0"/>
      <dgm:spPr/>
    </dgm:pt>
    <dgm:pt modelId="{09843EF2-A564-4C89-9B7A-82426C664F87}" type="pres">
      <dgm:prSet presAssocID="{6AE0FF30-D928-4BD1-8BBA-1383514BDF45}" presName="parentLeftMargin" presStyleLbl="node1" presStyleIdx="3" presStyleCnt="5"/>
      <dgm:spPr/>
    </dgm:pt>
    <dgm:pt modelId="{9F636EC8-4591-46FA-AD10-33969E96B46C}" type="pres">
      <dgm:prSet presAssocID="{6AE0FF30-D928-4BD1-8BBA-1383514BDF45}" presName="parentText" presStyleLbl="node1" presStyleIdx="4" presStyleCnt="5">
        <dgm:presLayoutVars>
          <dgm:chMax val="0"/>
          <dgm:bulletEnabled val="1"/>
        </dgm:presLayoutVars>
      </dgm:prSet>
      <dgm:spPr/>
    </dgm:pt>
    <dgm:pt modelId="{6D8EFC7D-0D10-4B18-A820-7570093CC88B}" type="pres">
      <dgm:prSet presAssocID="{6AE0FF30-D928-4BD1-8BBA-1383514BDF45}" presName="negativeSpace" presStyleCnt="0"/>
      <dgm:spPr/>
    </dgm:pt>
    <dgm:pt modelId="{27A75E61-0FB7-4EF0-845B-B576CD866A8C}" type="pres">
      <dgm:prSet presAssocID="{6AE0FF30-D928-4BD1-8BBA-1383514BDF45}" presName="childText" presStyleLbl="conFgAcc1" presStyleIdx="4" presStyleCnt="5">
        <dgm:presLayoutVars>
          <dgm:bulletEnabled val="1"/>
        </dgm:presLayoutVars>
      </dgm:prSet>
      <dgm:spPr/>
    </dgm:pt>
  </dgm:ptLst>
  <dgm:cxnLst>
    <dgm:cxn modelId="{F7F45112-1F8E-46E7-83C0-8A59818D70DF}" srcId="{CA25BE87-808F-42FB-BAF9-105ECC940C9B}" destId="{98225E3C-1BC6-491D-9CC1-BE1456D71F54}" srcOrd="0" destOrd="0" parTransId="{6F1A7AA2-CBBC-4E29-9A97-44A0D5E368AF}" sibTransId="{319CB503-F629-4FAD-ABB6-C78C4CDA90A3}"/>
    <dgm:cxn modelId="{06332231-9755-4323-B9CA-BB636866B709}" srcId="{CA25BE87-808F-42FB-BAF9-105ECC940C9B}" destId="{135B5BB0-B618-4900-BB54-F8DAE488ED36}" srcOrd="2" destOrd="0" parTransId="{65E23DDC-27E7-4381-953E-B3897FB6D9AA}" sibTransId="{024C7226-AABC-4825-B412-59FC170E8CC1}"/>
    <dgm:cxn modelId="{F4973B63-633E-46D6-BA59-A72EA5CCA1F9}" srcId="{CA25BE87-808F-42FB-BAF9-105ECC940C9B}" destId="{63DDCA01-BA39-4329-8004-EF6E7085A9B5}" srcOrd="3" destOrd="0" parTransId="{8AF67BD3-5579-4648-B90C-49F66AD17F71}" sibTransId="{F7226DA8-C226-4D6D-A26A-C4AC8CA2566C}"/>
    <dgm:cxn modelId="{A0373C4A-BDE2-412B-9CE3-A933DD66C2CF}" type="presOf" srcId="{6AE0FF30-D928-4BD1-8BBA-1383514BDF45}" destId="{9F636EC8-4591-46FA-AD10-33969E96B46C}" srcOrd="1" destOrd="0" presId="urn:microsoft.com/office/officeart/2005/8/layout/list1"/>
    <dgm:cxn modelId="{7577176F-A1F4-4B61-B622-9F39CB6FF1DC}" srcId="{CA25BE87-808F-42FB-BAF9-105ECC940C9B}" destId="{6AE0FF30-D928-4BD1-8BBA-1383514BDF45}" srcOrd="4" destOrd="0" parTransId="{43A79E02-2C0D-4260-8493-AB2AFC86285C}" sibTransId="{8EF9606E-722B-42BA-A7E5-0944114EEF0D}"/>
    <dgm:cxn modelId="{7DA7FE78-150F-4DE0-9E18-FC1763C2F509}" type="presOf" srcId="{63DDCA01-BA39-4329-8004-EF6E7085A9B5}" destId="{E5937688-848C-4F76-9368-02B4401BBB3F}" srcOrd="1" destOrd="0" presId="urn:microsoft.com/office/officeart/2005/8/layout/list1"/>
    <dgm:cxn modelId="{E6CCB480-A546-4702-9925-D54FFADA9D89}" type="presOf" srcId="{98225E3C-1BC6-491D-9CC1-BE1456D71F54}" destId="{82663FCB-638E-4AEC-AEAB-9A3D0CA724B4}" srcOrd="1" destOrd="0" presId="urn:microsoft.com/office/officeart/2005/8/layout/list1"/>
    <dgm:cxn modelId="{FD066B82-8E2A-4978-A43D-51DD7852A647}" type="presOf" srcId="{63DDCA01-BA39-4329-8004-EF6E7085A9B5}" destId="{EAEE360A-3E7E-4301-8415-445E71C25609}" srcOrd="0" destOrd="0" presId="urn:microsoft.com/office/officeart/2005/8/layout/list1"/>
    <dgm:cxn modelId="{2FAC3C87-DE47-42D9-8E81-56CED8DD9026}" type="presOf" srcId="{98225E3C-1BC6-491D-9CC1-BE1456D71F54}" destId="{063AFDD8-9239-49AF-A277-7BC469CC008A}" srcOrd="0" destOrd="0" presId="urn:microsoft.com/office/officeart/2005/8/layout/list1"/>
    <dgm:cxn modelId="{F69EA190-3959-4C18-82BF-82C7CDC97B20}" type="presOf" srcId="{728DB4C6-DC2C-48FB-B9AF-F020583599F8}" destId="{CC0B0C03-ABB2-4C23-91BE-D0D6C7644E94}" srcOrd="1" destOrd="0" presId="urn:microsoft.com/office/officeart/2005/8/layout/list1"/>
    <dgm:cxn modelId="{2FEEA6B0-B13B-4C2E-8340-F5B0A0AF5782}" type="presOf" srcId="{135B5BB0-B618-4900-BB54-F8DAE488ED36}" destId="{313503F4-EAA0-4928-B417-C559B794FC69}" srcOrd="1" destOrd="0" presId="urn:microsoft.com/office/officeart/2005/8/layout/list1"/>
    <dgm:cxn modelId="{5E46F0B3-9EE6-44D4-95E2-B9FC76094C9F}" type="presOf" srcId="{6AE0FF30-D928-4BD1-8BBA-1383514BDF45}" destId="{09843EF2-A564-4C89-9B7A-82426C664F87}" srcOrd="0" destOrd="0" presId="urn:microsoft.com/office/officeart/2005/8/layout/list1"/>
    <dgm:cxn modelId="{7F2597CC-BD6F-4B13-B90E-87A27AF6760B}" type="presOf" srcId="{728DB4C6-DC2C-48FB-B9AF-F020583599F8}" destId="{735BB1C4-4B2E-4253-ADC6-38A5F5994E99}" srcOrd="0" destOrd="0" presId="urn:microsoft.com/office/officeart/2005/8/layout/list1"/>
    <dgm:cxn modelId="{E72117CD-CE3F-4895-A7D3-9111ED5E987B}" type="presOf" srcId="{135B5BB0-B618-4900-BB54-F8DAE488ED36}" destId="{AD2C57B7-C906-4E30-8C71-E4EC8033D01D}" srcOrd="0" destOrd="0" presId="urn:microsoft.com/office/officeart/2005/8/layout/list1"/>
    <dgm:cxn modelId="{7B528ED8-B139-4675-8292-A931EC1D2B3C}" type="presOf" srcId="{CA25BE87-808F-42FB-BAF9-105ECC940C9B}" destId="{8555F1CC-E334-4805-8167-98F15C6D18A6}" srcOrd="0" destOrd="0" presId="urn:microsoft.com/office/officeart/2005/8/layout/list1"/>
    <dgm:cxn modelId="{A3AEE7E5-BE63-4657-B5D8-49473BEF7E6A}" srcId="{CA25BE87-808F-42FB-BAF9-105ECC940C9B}" destId="{728DB4C6-DC2C-48FB-B9AF-F020583599F8}" srcOrd="1" destOrd="0" parTransId="{C5E1979C-88A3-4D08-A2C0-53810DFFD2A0}" sibTransId="{8567FB63-2A33-4C26-990D-CDDEAEE11F6D}"/>
    <dgm:cxn modelId="{E7A3D7F1-6157-47E2-8AB3-BE7106F4AFC5}" type="presParOf" srcId="{8555F1CC-E334-4805-8167-98F15C6D18A6}" destId="{95A328EF-1E8E-4DD5-89F1-F268F8EE9800}" srcOrd="0" destOrd="0" presId="urn:microsoft.com/office/officeart/2005/8/layout/list1"/>
    <dgm:cxn modelId="{D05A4C9C-15EB-4247-AE6C-6A74EFB52B87}" type="presParOf" srcId="{95A328EF-1E8E-4DD5-89F1-F268F8EE9800}" destId="{063AFDD8-9239-49AF-A277-7BC469CC008A}" srcOrd="0" destOrd="0" presId="urn:microsoft.com/office/officeart/2005/8/layout/list1"/>
    <dgm:cxn modelId="{C86D100D-EA4E-44C7-8302-ECBE53471778}" type="presParOf" srcId="{95A328EF-1E8E-4DD5-89F1-F268F8EE9800}" destId="{82663FCB-638E-4AEC-AEAB-9A3D0CA724B4}" srcOrd="1" destOrd="0" presId="urn:microsoft.com/office/officeart/2005/8/layout/list1"/>
    <dgm:cxn modelId="{2C07A783-7E96-4343-BDC2-33D32ADD999B}" type="presParOf" srcId="{8555F1CC-E334-4805-8167-98F15C6D18A6}" destId="{CDFF8972-F797-4198-A0D8-C2C20F64F925}" srcOrd="1" destOrd="0" presId="urn:microsoft.com/office/officeart/2005/8/layout/list1"/>
    <dgm:cxn modelId="{1534C1DA-963E-42F9-87B2-2117CAEF1277}" type="presParOf" srcId="{8555F1CC-E334-4805-8167-98F15C6D18A6}" destId="{D46C74B7-E577-47AF-B8BE-29B263672015}" srcOrd="2" destOrd="0" presId="urn:microsoft.com/office/officeart/2005/8/layout/list1"/>
    <dgm:cxn modelId="{6A976D5C-17AC-4AC1-BC66-DC7082A74ADD}" type="presParOf" srcId="{8555F1CC-E334-4805-8167-98F15C6D18A6}" destId="{86312E54-7A67-4E87-A666-F2C2C65E635B}" srcOrd="3" destOrd="0" presId="urn:microsoft.com/office/officeart/2005/8/layout/list1"/>
    <dgm:cxn modelId="{48F1B108-EE92-4962-93DF-6FF432F64861}" type="presParOf" srcId="{8555F1CC-E334-4805-8167-98F15C6D18A6}" destId="{08809EAD-2783-4101-A834-253FFFEB5548}" srcOrd="4" destOrd="0" presId="urn:microsoft.com/office/officeart/2005/8/layout/list1"/>
    <dgm:cxn modelId="{3A1436F5-A31A-4716-89D1-8D6C34465A8A}" type="presParOf" srcId="{08809EAD-2783-4101-A834-253FFFEB5548}" destId="{735BB1C4-4B2E-4253-ADC6-38A5F5994E99}" srcOrd="0" destOrd="0" presId="urn:microsoft.com/office/officeart/2005/8/layout/list1"/>
    <dgm:cxn modelId="{57E72EF4-0E4A-41B2-B177-636001332893}" type="presParOf" srcId="{08809EAD-2783-4101-A834-253FFFEB5548}" destId="{CC0B0C03-ABB2-4C23-91BE-D0D6C7644E94}" srcOrd="1" destOrd="0" presId="urn:microsoft.com/office/officeart/2005/8/layout/list1"/>
    <dgm:cxn modelId="{4D32C351-E698-4229-B2E7-14584CB5FF3D}" type="presParOf" srcId="{8555F1CC-E334-4805-8167-98F15C6D18A6}" destId="{6AAC7C62-7C8C-4766-8A4B-C79482D9343C}" srcOrd="5" destOrd="0" presId="urn:microsoft.com/office/officeart/2005/8/layout/list1"/>
    <dgm:cxn modelId="{9FFB265D-5C65-4568-B1BA-C60615E425E7}" type="presParOf" srcId="{8555F1CC-E334-4805-8167-98F15C6D18A6}" destId="{47D484AA-A173-4618-8120-8FFF77CD27BC}" srcOrd="6" destOrd="0" presId="urn:microsoft.com/office/officeart/2005/8/layout/list1"/>
    <dgm:cxn modelId="{B6DDD9CF-40DB-42AC-AA4C-4A4DD38266CF}" type="presParOf" srcId="{8555F1CC-E334-4805-8167-98F15C6D18A6}" destId="{A7120D57-8521-462C-95B4-5B9EFC52AEB4}" srcOrd="7" destOrd="0" presId="urn:microsoft.com/office/officeart/2005/8/layout/list1"/>
    <dgm:cxn modelId="{2681F904-BE03-4B72-B90E-C9738A0AD126}" type="presParOf" srcId="{8555F1CC-E334-4805-8167-98F15C6D18A6}" destId="{FC930815-B7D7-4930-94A3-D73B55C3CCDC}" srcOrd="8" destOrd="0" presId="urn:microsoft.com/office/officeart/2005/8/layout/list1"/>
    <dgm:cxn modelId="{812EF94C-515B-40BE-B017-F7CD04A367CF}" type="presParOf" srcId="{FC930815-B7D7-4930-94A3-D73B55C3CCDC}" destId="{AD2C57B7-C906-4E30-8C71-E4EC8033D01D}" srcOrd="0" destOrd="0" presId="urn:microsoft.com/office/officeart/2005/8/layout/list1"/>
    <dgm:cxn modelId="{A9633E13-57A9-4D2C-B4EF-BD5A2831D031}" type="presParOf" srcId="{FC930815-B7D7-4930-94A3-D73B55C3CCDC}" destId="{313503F4-EAA0-4928-B417-C559B794FC69}" srcOrd="1" destOrd="0" presId="urn:microsoft.com/office/officeart/2005/8/layout/list1"/>
    <dgm:cxn modelId="{319BBF75-27D7-436C-B2B2-D4432E5B918E}" type="presParOf" srcId="{8555F1CC-E334-4805-8167-98F15C6D18A6}" destId="{2F6E67F5-7EA3-495E-8B38-DFABE44AFB25}" srcOrd="9" destOrd="0" presId="urn:microsoft.com/office/officeart/2005/8/layout/list1"/>
    <dgm:cxn modelId="{40FFC2BE-2DED-44B0-82E8-59B49E7E535D}" type="presParOf" srcId="{8555F1CC-E334-4805-8167-98F15C6D18A6}" destId="{5F0A4066-FF48-4A4A-9452-C9F8173A7629}" srcOrd="10" destOrd="0" presId="urn:microsoft.com/office/officeart/2005/8/layout/list1"/>
    <dgm:cxn modelId="{BC2D9D35-CF0F-4C85-B464-339C1650F96B}" type="presParOf" srcId="{8555F1CC-E334-4805-8167-98F15C6D18A6}" destId="{F446999C-0630-45A3-BCCC-F3247BA884E4}" srcOrd="11" destOrd="0" presId="urn:microsoft.com/office/officeart/2005/8/layout/list1"/>
    <dgm:cxn modelId="{BF8D7C10-E8AF-4187-8DE0-D3DE027E12B8}" type="presParOf" srcId="{8555F1CC-E334-4805-8167-98F15C6D18A6}" destId="{03B17E38-44B4-426D-B7AA-FAE9D84D0588}" srcOrd="12" destOrd="0" presId="urn:microsoft.com/office/officeart/2005/8/layout/list1"/>
    <dgm:cxn modelId="{7A4CE6CA-70A2-4DC1-A1CD-5EC89361DB46}" type="presParOf" srcId="{03B17E38-44B4-426D-B7AA-FAE9D84D0588}" destId="{EAEE360A-3E7E-4301-8415-445E71C25609}" srcOrd="0" destOrd="0" presId="urn:microsoft.com/office/officeart/2005/8/layout/list1"/>
    <dgm:cxn modelId="{8657AEAC-96EB-4A60-8433-BAB31CF1F3B5}" type="presParOf" srcId="{03B17E38-44B4-426D-B7AA-FAE9D84D0588}" destId="{E5937688-848C-4F76-9368-02B4401BBB3F}" srcOrd="1" destOrd="0" presId="urn:microsoft.com/office/officeart/2005/8/layout/list1"/>
    <dgm:cxn modelId="{B39DC156-7FB5-496B-94A6-1A0C2E67F344}" type="presParOf" srcId="{8555F1CC-E334-4805-8167-98F15C6D18A6}" destId="{BF64335C-56BB-49DB-BDA4-DC321912A5E9}" srcOrd="13" destOrd="0" presId="urn:microsoft.com/office/officeart/2005/8/layout/list1"/>
    <dgm:cxn modelId="{26F49FEA-E98C-432B-8187-BC49C20C20F0}" type="presParOf" srcId="{8555F1CC-E334-4805-8167-98F15C6D18A6}" destId="{073BC3F6-5F61-4057-83C3-468065FF0DF5}" srcOrd="14" destOrd="0" presId="urn:microsoft.com/office/officeart/2005/8/layout/list1"/>
    <dgm:cxn modelId="{CBEA2ED9-6E2E-4AF7-8EB7-6809AA3C8AF5}" type="presParOf" srcId="{8555F1CC-E334-4805-8167-98F15C6D18A6}" destId="{5C90560F-1A79-46DD-93E7-0695FFB56003}" srcOrd="15" destOrd="0" presId="urn:microsoft.com/office/officeart/2005/8/layout/list1"/>
    <dgm:cxn modelId="{EB910E27-BF2F-433E-8BDF-A99014F51585}" type="presParOf" srcId="{8555F1CC-E334-4805-8167-98F15C6D18A6}" destId="{70B02893-ED85-4990-814C-EF82638D86A9}" srcOrd="16" destOrd="0" presId="urn:microsoft.com/office/officeart/2005/8/layout/list1"/>
    <dgm:cxn modelId="{33D9F14E-13A7-4242-9A5D-C8A8032DBAD9}" type="presParOf" srcId="{70B02893-ED85-4990-814C-EF82638D86A9}" destId="{09843EF2-A564-4C89-9B7A-82426C664F87}" srcOrd="0" destOrd="0" presId="urn:microsoft.com/office/officeart/2005/8/layout/list1"/>
    <dgm:cxn modelId="{5EC2B411-8307-494A-8EA6-19A30FA0FAC9}" type="presParOf" srcId="{70B02893-ED85-4990-814C-EF82638D86A9}" destId="{9F636EC8-4591-46FA-AD10-33969E96B46C}" srcOrd="1" destOrd="0" presId="urn:microsoft.com/office/officeart/2005/8/layout/list1"/>
    <dgm:cxn modelId="{A755DDDC-5771-409E-8AA9-D3818DD62E33}" type="presParOf" srcId="{8555F1CC-E334-4805-8167-98F15C6D18A6}" destId="{6D8EFC7D-0D10-4B18-A820-7570093CC88B}" srcOrd="17" destOrd="0" presId="urn:microsoft.com/office/officeart/2005/8/layout/list1"/>
    <dgm:cxn modelId="{2F2896ED-DFEF-4710-8E8A-BFF3488DD019}" type="presParOf" srcId="{8555F1CC-E334-4805-8167-98F15C6D18A6}" destId="{27A75E61-0FB7-4EF0-845B-B576CD866A8C}" srcOrd="18"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74B7-E577-47AF-B8BE-29B263672015}">
      <dsp:nvSpPr>
        <dsp:cNvPr id="0" name=""/>
        <dsp:cNvSpPr/>
      </dsp:nvSpPr>
      <dsp:spPr>
        <a:xfrm>
          <a:off x="0" y="360915"/>
          <a:ext cx="80626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63FCB-638E-4AEC-AEAB-9A3D0CA724B4}">
      <dsp:nvSpPr>
        <dsp:cNvPr id="0" name=""/>
        <dsp:cNvSpPr/>
      </dsp:nvSpPr>
      <dsp:spPr>
        <a:xfrm>
          <a:off x="403133" y="95235"/>
          <a:ext cx="5643864" cy="5313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25" tIns="0" rIns="213325" bIns="0" numCol="1" spcCol="1270" anchor="ctr" anchorCtr="0">
          <a:noAutofit/>
        </a:bodyPr>
        <a:lstStyle/>
        <a:p>
          <a:pPr marL="0" lvl="0" indent="0" algn="l" defTabSz="800100" rtl="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Mistrzostwo osobiste</a:t>
          </a:r>
        </a:p>
      </dsp:txBody>
      <dsp:txXfrm>
        <a:off x="429072" y="121174"/>
        <a:ext cx="5591986" cy="479482"/>
      </dsp:txXfrm>
    </dsp:sp>
    <dsp:sp modelId="{47D484AA-A173-4618-8120-8FFF77CD27BC}">
      <dsp:nvSpPr>
        <dsp:cNvPr id="0" name=""/>
        <dsp:cNvSpPr/>
      </dsp:nvSpPr>
      <dsp:spPr>
        <a:xfrm>
          <a:off x="0" y="1177395"/>
          <a:ext cx="80626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B0C03-ABB2-4C23-91BE-D0D6C7644E94}">
      <dsp:nvSpPr>
        <dsp:cNvPr id="0" name=""/>
        <dsp:cNvSpPr/>
      </dsp:nvSpPr>
      <dsp:spPr>
        <a:xfrm>
          <a:off x="403133" y="911715"/>
          <a:ext cx="5643864" cy="5313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25" tIns="0" rIns="213325" bIns="0" numCol="1" spcCol="1270" anchor="ctr" anchorCtr="0">
          <a:noAutofit/>
        </a:bodyPr>
        <a:lstStyle/>
        <a:p>
          <a:pPr marL="0" lvl="0" indent="0" algn="l" defTabSz="800100" rtl="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Modele myślowe </a:t>
          </a:r>
        </a:p>
      </dsp:txBody>
      <dsp:txXfrm>
        <a:off x="429072" y="937654"/>
        <a:ext cx="5591986" cy="479482"/>
      </dsp:txXfrm>
    </dsp:sp>
    <dsp:sp modelId="{5F0A4066-FF48-4A4A-9452-C9F8173A7629}">
      <dsp:nvSpPr>
        <dsp:cNvPr id="0" name=""/>
        <dsp:cNvSpPr/>
      </dsp:nvSpPr>
      <dsp:spPr>
        <a:xfrm>
          <a:off x="0" y="1993875"/>
          <a:ext cx="80626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503F4-EAA0-4928-B417-C559B794FC69}">
      <dsp:nvSpPr>
        <dsp:cNvPr id="0" name=""/>
        <dsp:cNvSpPr/>
      </dsp:nvSpPr>
      <dsp:spPr>
        <a:xfrm>
          <a:off x="403133" y="1728195"/>
          <a:ext cx="5643864" cy="5313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25" tIns="0" rIns="213325" bIns="0" numCol="1" spcCol="1270" anchor="ctr" anchorCtr="0">
          <a:noAutofit/>
        </a:bodyPr>
        <a:lstStyle/>
        <a:p>
          <a:pPr marL="0" lvl="0" indent="0" algn="l" defTabSz="800100" rtl="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Wspólna wizja</a:t>
          </a:r>
        </a:p>
      </dsp:txBody>
      <dsp:txXfrm>
        <a:off x="429072" y="1754134"/>
        <a:ext cx="5591986" cy="479482"/>
      </dsp:txXfrm>
    </dsp:sp>
    <dsp:sp modelId="{073BC3F6-5F61-4057-83C3-468065FF0DF5}">
      <dsp:nvSpPr>
        <dsp:cNvPr id="0" name=""/>
        <dsp:cNvSpPr/>
      </dsp:nvSpPr>
      <dsp:spPr>
        <a:xfrm>
          <a:off x="0" y="2810355"/>
          <a:ext cx="80626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37688-848C-4F76-9368-02B4401BBB3F}">
      <dsp:nvSpPr>
        <dsp:cNvPr id="0" name=""/>
        <dsp:cNvSpPr/>
      </dsp:nvSpPr>
      <dsp:spPr>
        <a:xfrm>
          <a:off x="403133" y="2544675"/>
          <a:ext cx="5643864" cy="5313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25" tIns="0" rIns="213325" bIns="0" numCol="1" spcCol="1270" anchor="ctr" anchorCtr="0">
          <a:noAutofit/>
        </a:bodyPr>
        <a:lstStyle/>
        <a:p>
          <a:pPr marL="0" lvl="0" indent="0" algn="l" defTabSz="800100" rtl="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Zespołowe uczenie się</a:t>
          </a:r>
        </a:p>
      </dsp:txBody>
      <dsp:txXfrm>
        <a:off x="429072" y="2570614"/>
        <a:ext cx="5591986" cy="479482"/>
      </dsp:txXfrm>
    </dsp:sp>
    <dsp:sp modelId="{27A75E61-0FB7-4EF0-845B-B576CD866A8C}">
      <dsp:nvSpPr>
        <dsp:cNvPr id="0" name=""/>
        <dsp:cNvSpPr/>
      </dsp:nvSpPr>
      <dsp:spPr>
        <a:xfrm>
          <a:off x="0" y="3626835"/>
          <a:ext cx="806266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36EC8-4591-46FA-AD10-33969E96B46C}">
      <dsp:nvSpPr>
        <dsp:cNvPr id="0" name=""/>
        <dsp:cNvSpPr/>
      </dsp:nvSpPr>
      <dsp:spPr>
        <a:xfrm>
          <a:off x="403133" y="3361155"/>
          <a:ext cx="5643864" cy="5313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25" tIns="0" rIns="213325" bIns="0" numCol="1" spcCol="1270" anchor="ctr" anchorCtr="0">
          <a:noAutofit/>
        </a:bodyPr>
        <a:lstStyle/>
        <a:p>
          <a:pPr marL="0" lvl="0" indent="0" algn="l" defTabSz="800100" rtl="0">
            <a:lnSpc>
              <a:spcPct val="90000"/>
            </a:lnSpc>
            <a:spcBef>
              <a:spcPct val="0"/>
            </a:spcBef>
            <a:spcAft>
              <a:spcPct val="35000"/>
            </a:spcAft>
            <a:buNone/>
          </a:pPr>
          <a:r>
            <a:rPr lang="pl-PL" sz="1800" kern="1200" dirty="0">
              <a:latin typeface="Calibri" panose="020F0502020204030204" pitchFamily="34" charset="0"/>
              <a:cs typeface="Calibri" panose="020F0502020204030204" pitchFamily="34" charset="0"/>
            </a:rPr>
            <a:t>Myślenie systemowe</a:t>
          </a:r>
        </a:p>
      </dsp:txBody>
      <dsp:txXfrm>
        <a:off x="429072" y="3387094"/>
        <a:ext cx="5591986"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47D6EA-6424-440E-A652-BD06C2B35F32}" type="datetimeFigureOut">
              <a:rPr lang="pl-PL" smtClean="0"/>
              <a:t>24.03.2018</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81EF72-A34E-4DAB-8A64-FCD2F9FAA6B2}" type="slidenum">
              <a:rPr lang="pl-PL" smtClean="0"/>
              <a:t>‹#›</a:t>
            </a:fld>
            <a:endParaRPr lang="pl-PL"/>
          </a:p>
        </p:txBody>
      </p:sp>
    </p:spTree>
    <p:extLst>
      <p:ext uri="{BB962C8B-B14F-4D97-AF65-F5344CB8AC3E}">
        <p14:creationId xmlns:p14="http://schemas.microsoft.com/office/powerpoint/2010/main" val="3332189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53FA5-6CEB-4103-9E41-C7A20A9EAC50}" type="datetimeFigureOut">
              <a:rPr lang="pl-PL" smtClean="0"/>
              <a:t>24.03.2018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B3511-F825-48B8-8A50-C574A75E5E14}" type="slidenum">
              <a:rPr lang="pl-PL" smtClean="0"/>
              <a:t>‹#›</a:t>
            </a:fld>
            <a:endParaRPr lang="pl-PL"/>
          </a:p>
        </p:txBody>
      </p:sp>
    </p:spTree>
    <p:extLst>
      <p:ext uri="{BB962C8B-B14F-4D97-AF65-F5344CB8AC3E}">
        <p14:creationId xmlns:p14="http://schemas.microsoft.com/office/powerpoint/2010/main" val="399765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1</a:t>
            </a:fld>
            <a:endParaRPr lang="pl-PL"/>
          </a:p>
        </p:txBody>
      </p:sp>
    </p:spTree>
    <p:extLst>
      <p:ext uri="{BB962C8B-B14F-4D97-AF65-F5344CB8AC3E}">
        <p14:creationId xmlns:p14="http://schemas.microsoft.com/office/powerpoint/2010/main" val="416382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a:extLst>
              <a:ext uri="{FF2B5EF4-FFF2-40B4-BE49-F238E27FC236}">
                <a16:creationId xmlns:a16="http://schemas.microsoft.com/office/drawing/2014/main" id="{A7F1CA92-E79D-44D1-B3BC-2277A1501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ymbol zastępczy notatek 2">
            <a:extLst>
              <a:ext uri="{FF2B5EF4-FFF2-40B4-BE49-F238E27FC236}">
                <a16:creationId xmlns:a16="http://schemas.microsoft.com/office/drawing/2014/main" id="{BB97F2A8-2A55-4C2E-9751-CC3812F115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a:p>
        </p:txBody>
      </p:sp>
      <p:sp>
        <p:nvSpPr>
          <p:cNvPr id="68612" name="Symbol zastępczy numeru slajdu 3">
            <a:extLst>
              <a:ext uri="{FF2B5EF4-FFF2-40B4-BE49-F238E27FC236}">
                <a16:creationId xmlns:a16="http://schemas.microsoft.com/office/drawing/2014/main" id="{FB8FD440-DDD6-4396-94AF-DCB3EDD028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792D32-5688-4D5E-8A63-DACC3B966468}" type="slidenum">
              <a:rPr lang="pl-PL" altLang="pl-PL"/>
              <a:pPr/>
              <a:t>27</a:t>
            </a:fld>
            <a:endParaRPr lang="pl-PL" altLang="pl-PL"/>
          </a:p>
        </p:txBody>
      </p:sp>
    </p:spTree>
    <p:extLst>
      <p:ext uri="{BB962C8B-B14F-4D97-AF65-F5344CB8AC3E}">
        <p14:creationId xmlns:p14="http://schemas.microsoft.com/office/powerpoint/2010/main" val="32368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a:extLst>
              <a:ext uri="{FF2B5EF4-FFF2-40B4-BE49-F238E27FC236}">
                <a16:creationId xmlns:a16="http://schemas.microsoft.com/office/drawing/2014/main" id="{4079374F-A07D-4DAE-99AF-BECCF3D41F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ymbol zastępczy notatek 2">
            <a:extLst>
              <a:ext uri="{FF2B5EF4-FFF2-40B4-BE49-F238E27FC236}">
                <a16:creationId xmlns:a16="http://schemas.microsoft.com/office/drawing/2014/main" id="{01BDF62A-B16B-452F-A657-AA01897EF0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69636" name="Symbol zastępczy numeru slajdu 3">
            <a:extLst>
              <a:ext uri="{FF2B5EF4-FFF2-40B4-BE49-F238E27FC236}">
                <a16:creationId xmlns:a16="http://schemas.microsoft.com/office/drawing/2014/main" id="{8FEFB16B-A142-4B53-AAE2-0C01CBE77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E6674E-4651-4752-8569-1F17E739AB4B}" type="slidenum">
              <a:rPr lang="pl-PL" altLang="pl-PL"/>
              <a:pPr/>
              <a:t>29</a:t>
            </a:fld>
            <a:endParaRPr lang="pl-PL" altLang="pl-PL"/>
          </a:p>
        </p:txBody>
      </p:sp>
    </p:spTree>
    <p:extLst>
      <p:ext uri="{BB962C8B-B14F-4D97-AF65-F5344CB8AC3E}">
        <p14:creationId xmlns:p14="http://schemas.microsoft.com/office/powerpoint/2010/main" val="46667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34</a:t>
            </a:fld>
            <a:endParaRPr lang="pl-PL"/>
          </a:p>
        </p:txBody>
      </p:sp>
    </p:spTree>
    <p:extLst>
      <p:ext uri="{BB962C8B-B14F-4D97-AF65-F5344CB8AC3E}">
        <p14:creationId xmlns:p14="http://schemas.microsoft.com/office/powerpoint/2010/main" val="63566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089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dirty="0"/>
          </a:p>
        </p:txBody>
      </p:sp>
      <p:sp>
        <p:nvSpPr>
          <p:cNvPr id="80900" name="Symbol zastępczy numeru slajdu 3"/>
          <p:cNvSpPr>
            <a:spLocks noGrp="1"/>
          </p:cNvSpPr>
          <p:nvPr>
            <p:ph type="sldNum" sz="quarter" idx="5"/>
          </p:nvPr>
        </p:nvSpPr>
        <p:spPr bwMode="auto">
          <a:noFill/>
          <a:ln>
            <a:miter lim="800000"/>
            <a:headEnd/>
            <a:tailEnd/>
          </a:ln>
        </p:spPr>
        <p:txBody>
          <a:bodyPr/>
          <a:lstStyle/>
          <a:p>
            <a:fld id="{00C9BA76-18A4-440E-B7B6-D0777E3133C0}" type="slidenum">
              <a:rPr lang="pl-PL" altLang="pl-PL"/>
              <a:pPr/>
              <a:t>7</a:t>
            </a:fld>
            <a:endParaRPr lang="pl-PL" altLang="pl-PL"/>
          </a:p>
        </p:txBody>
      </p:sp>
    </p:spTree>
    <p:extLst>
      <p:ext uri="{BB962C8B-B14F-4D97-AF65-F5344CB8AC3E}">
        <p14:creationId xmlns:p14="http://schemas.microsoft.com/office/powerpoint/2010/main" val="59034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a:extLst>
              <a:ext uri="{FF2B5EF4-FFF2-40B4-BE49-F238E27FC236}">
                <a16:creationId xmlns:a16="http://schemas.microsoft.com/office/drawing/2014/main" id="{08A50B24-6D36-4127-97DE-8E9EF072A0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ymbol zastępczy notatek 2">
            <a:extLst>
              <a:ext uri="{FF2B5EF4-FFF2-40B4-BE49-F238E27FC236}">
                <a16:creationId xmlns:a16="http://schemas.microsoft.com/office/drawing/2014/main" id="{9F7883F2-8536-466B-AED8-9CA23B250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Najważniejszym elementem praktyki mistrzostwa osobistego jest stałe utrzymywanie kontaktu zarówno z osobistą wizją jak i z otaczającą rzeczywistością. Ten kontakt jest źródłem "twórczego napięcia" – potężnej siły wspierającej nasze działania.</a:t>
            </a:r>
          </a:p>
          <a:p>
            <a:pPr eaLnBrk="1" hangingPunct="1"/>
            <a:r>
              <a:rPr lang="pl-PL" altLang="pl-PL"/>
              <a:t> </a:t>
            </a:r>
          </a:p>
          <a:p>
            <a:pPr eaLnBrk="1" hangingPunct="1"/>
            <a:r>
              <a:rPr lang="pl-PL" altLang="pl-PL"/>
              <a:t>Osoby przekonane o istotności swojej wizji przyswajają ją zarówno na poziomie świadomym jak i podświadomym. Wykazują się rozważną cierpliwością – zarówno do siebie jak i do otaczającego świata – oraz okazują wrażliwość na to, co dzieje się wokół nich. To wszystko daje ostatecznie trwałe poczucie energii i entuzjazmu. </a:t>
            </a:r>
          </a:p>
          <a:p>
            <a:pPr eaLnBrk="1" hangingPunct="1"/>
            <a:r>
              <a:rPr lang="pl-PL" altLang="pl-PL"/>
              <a:t> </a:t>
            </a:r>
          </a:p>
          <a:p>
            <a:pPr eaLnBrk="1" hangingPunct="1"/>
            <a:r>
              <a:rPr lang="pl-PL" altLang="pl-PL"/>
              <a:t>Główną przeszkodą w takiej praktyce są nasze głęboko zakorzenione przekonania, że jesteśmy zbyt mało warci, że nie wystarczy nam sił na pokonanie wszystkich przeciwności, że nasze cele nie są wystarczająco ważne. Nie należy zaprzeczać istnieniu tych napięć, lecz starać się je jak najdokładniej uświadomić, – gdy to się stanie, zaczynamy rozumieć, że są one jedynie jedną z części otaczającej rzeczywistości, a wiec tak jak w przypadku wszystkich innych części, możemy dążyć do ich zmiany.</a:t>
            </a:r>
          </a:p>
          <a:p>
            <a:pPr eaLnBrk="1" hangingPunct="1"/>
            <a:r>
              <a:rPr lang="pl-PL" altLang="pl-PL"/>
              <a:t>Co podkreśla się w OUS, paradoksalnie treść wizji sama w sobie nie jest zbyt ważna: "Nie jest ważne, czym jest wizja, ale to, co może sprawić".</a:t>
            </a:r>
          </a:p>
          <a:p>
            <a:pPr eaLnBrk="1" hangingPunct="1"/>
            <a:endParaRPr lang="pl-PL" altLang="pl-PL"/>
          </a:p>
        </p:txBody>
      </p:sp>
      <p:sp>
        <p:nvSpPr>
          <p:cNvPr id="61444" name="Symbol zastępczy numeru slajdu 3">
            <a:extLst>
              <a:ext uri="{FF2B5EF4-FFF2-40B4-BE49-F238E27FC236}">
                <a16:creationId xmlns:a16="http://schemas.microsoft.com/office/drawing/2014/main" id="{6C06DC6A-9ED9-4DEA-BB96-083EBFFA59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717CA1-84B9-409A-8B6A-8D6698BF2481}" type="slidenum">
              <a:rPr lang="pl-PL" altLang="pl-PL"/>
              <a:pPr/>
              <a:t>12</a:t>
            </a:fld>
            <a:endParaRPr lang="pl-PL" altLang="pl-PL"/>
          </a:p>
        </p:txBody>
      </p:sp>
    </p:spTree>
    <p:extLst>
      <p:ext uri="{BB962C8B-B14F-4D97-AF65-F5344CB8AC3E}">
        <p14:creationId xmlns:p14="http://schemas.microsoft.com/office/powerpoint/2010/main" val="408124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a:extLst>
              <a:ext uri="{FF2B5EF4-FFF2-40B4-BE49-F238E27FC236}">
                <a16:creationId xmlns:a16="http://schemas.microsoft.com/office/drawing/2014/main" id="{18141D78-CF78-46C4-8FE0-7F6E7DEAF0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ymbol zastępczy notatek 2">
            <a:extLst>
              <a:ext uri="{FF2B5EF4-FFF2-40B4-BE49-F238E27FC236}">
                <a16:creationId xmlns:a16="http://schemas.microsoft.com/office/drawing/2014/main" id="{E521E1EF-32AB-44FA-8192-BC6BD7C6D0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Wizja wzajemnych zależności może być realizowana jedynie przez współdziałanie, toteż wzajemne relacje w organizacji nabierają tutaj centralnego znaczenia. W ten sposób budowa wspólnego zrozumienia wizji OUS jest procesem ciągłym, niekończącym się dialogiem.</a:t>
            </a:r>
          </a:p>
          <a:p>
            <a:pPr eaLnBrk="1" hangingPunct="1"/>
            <a:r>
              <a:rPr lang="pl-PL" altLang="pl-PL"/>
              <a:t>Sukces w propagowaniu MO jest wyzwaniem dla organizacji. Osoby za nią odpowiedzialne muszą przemyśleć, czy zarządzana przez nie organizacja rzeczywiście zachęca, a nie blokuje MO. Taka refleksja jest jedną z ważnych aspektów MO – pojawia się motywacja: "Chcemy tak zmodyfikować struktury naszej organizacji, aby nie krępowały one jej pracowników. ".</a:t>
            </a:r>
          </a:p>
          <a:p>
            <a:pPr eaLnBrk="1" hangingPunct="1"/>
            <a:endParaRPr lang="pl-PL" altLang="pl-PL"/>
          </a:p>
        </p:txBody>
      </p:sp>
      <p:sp>
        <p:nvSpPr>
          <p:cNvPr id="62468" name="Symbol zastępczy numeru slajdu 3">
            <a:extLst>
              <a:ext uri="{FF2B5EF4-FFF2-40B4-BE49-F238E27FC236}">
                <a16:creationId xmlns:a16="http://schemas.microsoft.com/office/drawing/2014/main" id="{438B742B-6DD0-4563-9896-25D36E8C7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94BD27-60AE-4812-A593-6E890DD69426}" type="slidenum">
              <a:rPr lang="pl-PL" altLang="pl-PL"/>
              <a:pPr/>
              <a:t>13</a:t>
            </a:fld>
            <a:endParaRPr lang="pl-PL" altLang="pl-PL"/>
          </a:p>
        </p:txBody>
      </p:sp>
    </p:spTree>
    <p:extLst>
      <p:ext uri="{BB962C8B-B14F-4D97-AF65-F5344CB8AC3E}">
        <p14:creationId xmlns:p14="http://schemas.microsoft.com/office/powerpoint/2010/main" val="161840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a:extLst>
              <a:ext uri="{FF2B5EF4-FFF2-40B4-BE49-F238E27FC236}">
                <a16:creationId xmlns:a16="http://schemas.microsoft.com/office/drawing/2014/main" id="{F83AE1B3-7BFD-4E3A-9BCC-AC4C1C8D7B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ymbol zastępczy notatek 2">
            <a:extLst>
              <a:ext uri="{FF2B5EF4-FFF2-40B4-BE49-F238E27FC236}">
                <a16:creationId xmlns:a16="http://schemas.microsoft.com/office/drawing/2014/main" id="{0C412FA8-DB97-4F02-9B42-5BA252350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Modele myślowe (MM) to obrazy, założenia i historie, które tkwią w naszym umyśle i za pomocą, których interpretujemy samych siebie, innych ludzi i otaczający świat. Tych "map myślowych" nie możemy porzucić w trakcje racjonalnego rozumowania, ale możemy je osobie uświadamiać i weryfikować ich zgodność z obiektywną rzeczywistością. One mogą powodować, że te same zjawiska są przez dwie osoby interpretowane inaczej, – co prowadzi do konfliktów i nieporozumień. </a:t>
            </a:r>
          </a:p>
          <a:p>
            <a:pPr eaLnBrk="1" hangingPunct="1"/>
            <a:endParaRPr lang="pl-PL" altLang="pl-PL"/>
          </a:p>
        </p:txBody>
      </p:sp>
      <p:sp>
        <p:nvSpPr>
          <p:cNvPr id="63492" name="Symbol zastępczy numeru slajdu 3">
            <a:extLst>
              <a:ext uri="{FF2B5EF4-FFF2-40B4-BE49-F238E27FC236}">
                <a16:creationId xmlns:a16="http://schemas.microsoft.com/office/drawing/2014/main" id="{19DBCB3D-959E-4D02-9979-85AA21C28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D34A1C-CBAE-4C9E-8B69-2E7DFE9CEE5C}" type="slidenum">
              <a:rPr lang="pl-PL" altLang="pl-PL"/>
              <a:pPr/>
              <a:t>14</a:t>
            </a:fld>
            <a:endParaRPr lang="pl-PL" altLang="pl-PL"/>
          </a:p>
        </p:txBody>
      </p:sp>
    </p:spTree>
    <p:extLst>
      <p:ext uri="{BB962C8B-B14F-4D97-AF65-F5344CB8AC3E}">
        <p14:creationId xmlns:p14="http://schemas.microsoft.com/office/powerpoint/2010/main" val="328865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a:extLst>
              <a:ext uri="{FF2B5EF4-FFF2-40B4-BE49-F238E27FC236}">
                <a16:creationId xmlns:a16="http://schemas.microsoft.com/office/drawing/2014/main" id="{F1AD123A-1B7B-4DD3-8206-CBDE7CA85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ymbol zastępczy notatek 2">
            <a:extLst>
              <a:ext uri="{FF2B5EF4-FFF2-40B4-BE49-F238E27FC236}">
                <a16:creationId xmlns:a16="http://schemas.microsoft.com/office/drawing/2014/main" id="{6313849B-7302-4973-A56B-44E7EE97C5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l-PL" altLang="pl-PL"/>
              <a:t>W OUS proponuje się specjalne techniki wspomagające uzyskanie tych umiejętności. Są to scenariusze i specjalne laboratoria uczenia się. </a:t>
            </a:r>
          </a:p>
          <a:p>
            <a:pPr eaLnBrk="1" hangingPunct="1"/>
            <a:r>
              <a:rPr lang="pl-PL" altLang="pl-PL"/>
              <a:t>Z drugiej strony podkreśla się, że praca z MM wzbudza bardzo silne emocje i opór, – co jest naturalne przy próbach kwestionowania tego, co dotyczy podświadomości. Pojawia się frustracja i wstyd przy odkryciu, że opieraliśmy się na błędnych danych, obawa o utratę autorytetu. Konsternacja i niepewność przeradzają się często we wrogość i poczucie zdrady. Innym rodzajem ryzyka jest pokusa, aby bezrefleksyjnie zastępować jeden model – innym, tak samo niezweryfikowanym (byle tylko uniknąć głębszych dociekań i otwartych dyskusji).</a:t>
            </a:r>
          </a:p>
          <a:p>
            <a:pPr eaLnBrk="1" hangingPunct="1"/>
            <a:endParaRPr lang="pl-PL" altLang="pl-PL"/>
          </a:p>
        </p:txBody>
      </p:sp>
      <p:sp>
        <p:nvSpPr>
          <p:cNvPr id="64516" name="Symbol zastępczy numeru slajdu 3">
            <a:extLst>
              <a:ext uri="{FF2B5EF4-FFF2-40B4-BE49-F238E27FC236}">
                <a16:creationId xmlns:a16="http://schemas.microsoft.com/office/drawing/2014/main" id="{0B292E1D-8983-4F9F-B1DE-AD292FEC4E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BF5BF9-428F-45DA-A5CF-4877358199FA}" type="slidenum">
              <a:rPr lang="pl-PL" altLang="pl-PL"/>
              <a:pPr/>
              <a:t>15</a:t>
            </a:fld>
            <a:endParaRPr lang="pl-PL" altLang="pl-PL"/>
          </a:p>
        </p:txBody>
      </p:sp>
    </p:spTree>
    <p:extLst>
      <p:ext uri="{BB962C8B-B14F-4D97-AF65-F5344CB8AC3E}">
        <p14:creationId xmlns:p14="http://schemas.microsoft.com/office/powerpoint/2010/main" val="401608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a:extLst>
              <a:ext uri="{FF2B5EF4-FFF2-40B4-BE49-F238E27FC236}">
                <a16:creationId xmlns:a16="http://schemas.microsoft.com/office/drawing/2014/main" id="{4FF0ECA8-E05E-4562-B094-05C623D640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ymbol zastępczy notatek 2">
            <a:extLst>
              <a:ext uri="{FF2B5EF4-FFF2-40B4-BE49-F238E27FC236}">
                <a16:creationId xmlns:a16="http://schemas.microsoft.com/office/drawing/2014/main" id="{628FF7A9-8BB8-4B7C-9334-0793551C4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50000"/>
              </a:lnSpc>
              <a:spcBef>
                <a:spcPts val="600"/>
              </a:spcBef>
              <a:spcAft>
                <a:spcPts val="600"/>
              </a:spcAft>
            </a:pPr>
            <a:r>
              <a:rPr lang="pl-PL" altLang="pl-PL">
                <a:ea typeface="Calibri" panose="020F0502020204030204" pitchFamily="34" charset="0"/>
                <a:cs typeface="Times New Roman" panose="02020603050405020304" pitchFamily="18" charset="0"/>
              </a:rPr>
              <a:t>Wizja OUS jest jednym z narzędzi budowy wspólnego znaczenia. </a:t>
            </a:r>
          </a:p>
          <a:p>
            <a:pPr algn="just" eaLnBrk="1" hangingPunct="1">
              <a:lnSpc>
                <a:spcPct val="150000"/>
              </a:lnSpc>
              <a:spcBef>
                <a:spcPts val="600"/>
              </a:spcBef>
              <a:spcAft>
                <a:spcPts val="600"/>
              </a:spcAft>
            </a:pPr>
            <a:r>
              <a:rPr lang="pl-PL" altLang="pl-PL">
                <a:ea typeface="Calibri" panose="020F0502020204030204" pitchFamily="34" charset="0"/>
                <a:cs typeface="Times New Roman" panose="02020603050405020304" pitchFamily="18" charset="0"/>
              </a:rPr>
              <a:t>Wizja wyraża głęboki sens istnienia organizacji – jeśli nie jest weryfikowana i tworzona przez zespół, to wspiera zachowanie reaktywne swoje i swoich pracowników (jest analogią do jednostki, która nigdy nie odkrywa celu własnego życia). Jeśli jednak stałe odkrywanie wizji staje się zadaniem zasadniczym organizacji – zmienia to orientację zespołu i jego członków z reaktywnej na kreatywną, a to jest jednym z podstawowych celów OUS.</a:t>
            </a:r>
            <a:endParaRPr lang="pl-PL" altLang="pl-PL" sz="1100">
              <a:ea typeface="Calibri" panose="020F0502020204030204" pitchFamily="34" charset="0"/>
              <a:cs typeface="Times New Roman" panose="02020603050405020304" pitchFamily="18" charset="0"/>
            </a:endParaRPr>
          </a:p>
          <a:p>
            <a:pPr eaLnBrk="1" hangingPunct="1"/>
            <a:endParaRPr lang="pl-PL" altLang="pl-PL">
              <a:ea typeface="Calibri" panose="020F0502020204030204" pitchFamily="34" charset="0"/>
              <a:cs typeface="Times New Roman" panose="02020603050405020304" pitchFamily="18" charset="0"/>
            </a:endParaRPr>
          </a:p>
        </p:txBody>
      </p:sp>
      <p:sp>
        <p:nvSpPr>
          <p:cNvPr id="65540" name="Symbol zastępczy numeru slajdu 3">
            <a:extLst>
              <a:ext uri="{FF2B5EF4-FFF2-40B4-BE49-F238E27FC236}">
                <a16:creationId xmlns:a16="http://schemas.microsoft.com/office/drawing/2014/main" id="{850B6FE7-5BC7-4BAA-B8BA-B958BF9811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441212-7C58-4F40-8E09-9D43E0D80B85}" type="slidenum">
              <a:rPr lang="pl-PL" altLang="pl-PL"/>
              <a:pPr/>
              <a:t>16</a:t>
            </a:fld>
            <a:endParaRPr lang="pl-PL" altLang="pl-PL"/>
          </a:p>
        </p:txBody>
      </p:sp>
    </p:spTree>
    <p:extLst>
      <p:ext uri="{BB962C8B-B14F-4D97-AF65-F5344CB8AC3E}">
        <p14:creationId xmlns:p14="http://schemas.microsoft.com/office/powerpoint/2010/main" val="308273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a:extLst>
              <a:ext uri="{FF2B5EF4-FFF2-40B4-BE49-F238E27FC236}">
                <a16:creationId xmlns:a16="http://schemas.microsoft.com/office/drawing/2014/main" id="{44B75D04-A277-4A92-9A17-9D20E1801F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a:extLst>
              <a:ext uri="{FF2B5EF4-FFF2-40B4-BE49-F238E27FC236}">
                <a16:creationId xmlns:a16="http://schemas.microsoft.com/office/drawing/2014/main" id="{7A246BBB-C514-4279-96C3-C2D02EB683CC}"/>
              </a:ext>
            </a:extLst>
          </p:cNvPr>
          <p:cNvSpPr>
            <a:spLocks noGrp="1"/>
          </p:cNvSpPr>
          <p:nvPr>
            <p:ph type="body" idx="1"/>
          </p:nvPr>
        </p:nvSpPr>
        <p:spPr/>
        <p:txBody>
          <a:bodyPr/>
          <a:lstStyle/>
          <a:p>
            <a:pPr eaLnBrk="1" hangingPunct="1">
              <a:defRPr/>
            </a:pPr>
            <a:r>
              <a:rPr lang="pl-PL" dirty="0"/>
              <a:t>Opracowanie wizji jest bardzo istotnym celem, ale jednocześnie jest wstępem do równie ważnego kroku: opracowania priorytetów strategicznych.</a:t>
            </a:r>
          </a:p>
          <a:p>
            <a:pPr eaLnBrk="1" hangingPunct="1">
              <a:defRPr/>
            </a:pPr>
            <a:r>
              <a:rPr lang="pl-PL" dirty="0"/>
              <a:t>Ich liczba powinna być niewielka – 4 lub 5 – i ich wybór powinien wyraźnie określać prace, które organizacja zamierza wykonać w okresie najbliższych 9 - 18 miesięcy.</a:t>
            </a:r>
          </a:p>
          <a:p>
            <a:pPr algn="just" eaLnBrk="1" hangingPunct="1">
              <a:lnSpc>
                <a:spcPct val="150000"/>
              </a:lnSpc>
              <a:spcBef>
                <a:spcPts val="600"/>
              </a:spcBef>
              <a:spcAft>
                <a:spcPts val="600"/>
              </a:spcAft>
              <a:defRPr/>
            </a:pPr>
            <a:r>
              <a:rPr lang="pl-PL" dirty="0">
                <a:ea typeface="Calibri" panose="020F0502020204030204" pitchFamily="34" charset="0"/>
                <a:cs typeface="Times New Roman" panose="02020603050405020304" pitchFamily="18" charset="0"/>
              </a:rPr>
              <a:t>Takie zasady praktykowania wspólnej wizji stawiają również nowe wymagania:</a:t>
            </a:r>
            <a:endParaRPr lang="pl-PL" sz="1100" dirty="0">
              <a:ea typeface="Calibri" panose="020F0502020204030204" pitchFamily="34" charset="0"/>
              <a:cs typeface="Times New Roman" panose="02020603050405020304" pitchFamily="18" charset="0"/>
            </a:endParaRPr>
          </a:p>
          <a:p>
            <a:pPr marL="342900" indent="-342900" algn="just" eaLnBrk="1" hangingPunct="1">
              <a:lnSpc>
                <a:spcPct val="150000"/>
              </a:lnSpc>
              <a:spcBef>
                <a:spcPts val="600"/>
              </a:spcBef>
              <a:spcAft>
                <a:spcPts val="600"/>
              </a:spcAft>
              <a:buFont typeface="Wingdings" panose="05000000000000000000" pitchFamily="2" charset="2"/>
              <a:buChar char=""/>
              <a:tabLst>
                <a:tab pos="457200" algn="l"/>
              </a:tabLst>
              <a:defRPr/>
            </a:pPr>
            <a:r>
              <a:rPr lang="pl-PL" dirty="0">
                <a:ea typeface="Calibri" panose="020F0502020204030204" pitchFamily="34" charset="0"/>
                <a:cs typeface="Times New Roman" panose="02020603050405020304" pitchFamily="18" charset="0"/>
              </a:rPr>
              <a:t>Liderzy zamiast kontrolować pracowników muszą nauczyć się ich słuchać i ukierunkowywać ich zapał,</a:t>
            </a:r>
            <a:endParaRPr lang="pl-PL" sz="1100" dirty="0">
              <a:ea typeface="Calibri" panose="020F0502020204030204" pitchFamily="34" charset="0"/>
              <a:cs typeface="Times New Roman" panose="02020603050405020304" pitchFamily="18" charset="0"/>
            </a:endParaRPr>
          </a:p>
          <a:p>
            <a:pPr marL="342900" indent="-342900" algn="just" eaLnBrk="1" hangingPunct="1">
              <a:lnSpc>
                <a:spcPct val="150000"/>
              </a:lnSpc>
              <a:spcBef>
                <a:spcPts val="600"/>
              </a:spcBef>
              <a:spcAft>
                <a:spcPts val="600"/>
              </a:spcAft>
              <a:buFont typeface="Wingdings" panose="05000000000000000000" pitchFamily="2" charset="2"/>
              <a:buChar char=""/>
              <a:tabLst>
                <a:tab pos="457200" algn="l"/>
              </a:tabLst>
              <a:defRPr/>
            </a:pPr>
            <a:r>
              <a:rPr lang="pl-PL" dirty="0">
                <a:ea typeface="Calibri" panose="020F0502020204030204" pitchFamily="34" charset="0"/>
                <a:cs typeface="Times New Roman" panose="02020603050405020304" pitchFamily="18" charset="0"/>
              </a:rPr>
              <a:t>Zmiana w podejściu wymaga dodatkowej energii, można tu wykorzystać atmosferę po osiągnięciu jakiegoś wspólnego sukcesu</a:t>
            </a:r>
            <a:endParaRPr lang="pl-PL" sz="1100" dirty="0">
              <a:ea typeface="Calibri" panose="020F0502020204030204" pitchFamily="34" charset="0"/>
              <a:cs typeface="Times New Roman" panose="02020603050405020304" pitchFamily="18" charset="0"/>
            </a:endParaRPr>
          </a:p>
          <a:p>
            <a:pPr eaLnBrk="1" hangingPunct="1">
              <a:defRPr/>
            </a:pPr>
            <a:endParaRPr lang="pl-PL" dirty="0"/>
          </a:p>
          <a:p>
            <a:pPr eaLnBrk="1" hangingPunct="1">
              <a:defRPr/>
            </a:pPr>
            <a:endParaRPr lang="pl-PL" dirty="0"/>
          </a:p>
        </p:txBody>
      </p:sp>
      <p:sp>
        <p:nvSpPr>
          <p:cNvPr id="66564" name="Symbol zastępczy numeru slajdu 3">
            <a:extLst>
              <a:ext uri="{FF2B5EF4-FFF2-40B4-BE49-F238E27FC236}">
                <a16:creationId xmlns:a16="http://schemas.microsoft.com/office/drawing/2014/main" id="{E04BB7BB-165A-41A4-B92B-5F02FFE34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9DD704-8E14-43DE-BE8B-279207364406}" type="slidenum">
              <a:rPr lang="pl-PL" altLang="pl-PL"/>
              <a:pPr/>
              <a:t>18</a:t>
            </a:fld>
            <a:endParaRPr lang="pl-PL" altLang="pl-PL"/>
          </a:p>
        </p:txBody>
      </p:sp>
    </p:spTree>
    <p:extLst>
      <p:ext uri="{BB962C8B-B14F-4D97-AF65-F5344CB8AC3E}">
        <p14:creationId xmlns:p14="http://schemas.microsoft.com/office/powerpoint/2010/main" val="313195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obrazu slajdu 1">
            <a:extLst>
              <a:ext uri="{FF2B5EF4-FFF2-40B4-BE49-F238E27FC236}">
                <a16:creationId xmlns:a16="http://schemas.microsoft.com/office/drawing/2014/main" id="{2C9D3618-5141-48F4-8474-E23161D2FD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ymbol zastępczy notatek 2">
            <a:extLst>
              <a:ext uri="{FF2B5EF4-FFF2-40B4-BE49-F238E27FC236}">
                <a16:creationId xmlns:a16="http://schemas.microsoft.com/office/drawing/2014/main" id="{6491A493-6DC5-410D-B6A6-3E833E0CA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67588" name="Symbol zastępczy numeru slajdu 3">
            <a:extLst>
              <a:ext uri="{FF2B5EF4-FFF2-40B4-BE49-F238E27FC236}">
                <a16:creationId xmlns:a16="http://schemas.microsoft.com/office/drawing/2014/main" id="{F1CB8DFC-2BCD-4878-A4B3-ABA0F3305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EF8F7-D71D-400B-B705-214C8ACCAAAC}" type="slidenum">
              <a:rPr lang="pl-PL" altLang="pl-PL"/>
              <a:pPr/>
              <a:t>26</a:t>
            </a:fld>
            <a:endParaRPr lang="pl-PL" altLang="pl-PL"/>
          </a:p>
        </p:txBody>
      </p:sp>
    </p:spTree>
    <p:extLst>
      <p:ext uri="{BB962C8B-B14F-4D97-AF65-F5344CB8AC3E}">
        <p14:creationId xmlns:p14="http://schemas.microsoft.com/office/powerpoint/2010/main" val="198495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A1AD01A-9137-498C-816C-E5C70A55BF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
        <p:nvSpPr>
          <p:cNvPr id="4098" name="Rectangle 2"/>
          <p:cNvSpPr>
            <a:spLocks noGrp="1" noChangeArrowheads="1"/>
          </p:cNvSpPr>
          <p:nvPr>
            <p:ph type="ctrTitle"/>
          </p:nvPr>
        </p:nvSpPr>
        <p:spPr>
          <a:xfrm>
            <a:off x="395536" y="3429000"/>
            <a:ext cx="7920880" cy="1512168"/>
          </a:xfrm>
          <a:effectLst/>
        </p:spPr>
        <p:txBody>
          <a:bodyPr/>
          <a:lstStyle>
            <a:lvl1pPr algn="l">
              <a:defRPr sz="4000">
                <a:solidFill>
                  <a:schemeClr val="bg1"/>
                </a:solidFill>
                <a:effectLst/>
              </a:defRPr>
            </a:lvl1pPr>
          </a:lstStyle>
          <a:p>
            <a:r>
              <a:rPr lang="pl-PL"/>
              <a:t>Kliknij, aby edytować styl</a:t>
            </a:r>
            <a:endParaRPr lang="pl-PL" dirty="0"/>
          </a:p>
        </p:txBody>
      </p:sp>
      <p:sp>
        <p:nvSpPr>
          <p:cNvPr id="4099" name="Rectangle 3"/>
          <p:cNvSpPr>
            <a:spLocks noGrp="1" noChangeArrowheads="1"/>
          </p:cNvSpPr>
          <p:nvPr>
            <p:ph type="subTitle" idx="1"/>
          </p:nvPr>
        </p:nvSpPr>
        <p:spPr>
          <a:xfrm>
            <a:off x="395536" y="4256211"/>
            <a:ext cx="7920880" cy="720080"/>
          </a:xfrm>
          <a:effectLst/>
        </p:spPr>
        <p:txBody>
          <a:bodyPr/>
          <a:lstStyle>
            <a:lvl1pPr marL="0" indent="0" algn="l">
              <a:spcBef>
                <a:spcPts val="0"/>
              </a:spcBef>
              <a:buFontTx/>
              <a:buNone/>
              <a:defRPr sz="2200">
                <a:solidFill>
                  <a:schemeClr val="bg1"/>
                </a:solidFill>
                <a:latin typeface="+mj-lt"/>
                <a:cs typeface="Calibri" panose="020F0502020204030204" pitchFamily="34" charset="0"/>
              </a:defRPr>
            </a:lvl1pPr>
          </a:lstStyle>
          <a:p>
            <a:r>
              <a:rPr lang="pl-PL"/>
              <a:t>Kliknij, aby edytować styl wzorca podtytułu</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45FCCC-9B80-43DC-A5BF-44ABF94E2F60}"/>
              </a:ext>
            </a:extLst>
          </p:cNvPr>
          <p:cNvSpPr>
            <a:spLocks noGrp="1" noChangeArrowheads="1"/>
          </p:cNvSpPr>
          <p:nvPr>
            <p:ph type="dt" sz="half" idx="10"/>
          </p:nvPr>
        </p:nvSpPr>
        <p:spPr>
          <a:ln/>
        </p:spPr>
        <p:txBody>
          <a:bodyPr/>
          <a:lstStyle>
            <a:lvl1pPr>
              <a:defRPr/>
            </a:lvl1pPr>
          </a:lstStyle>
          <a:p>
            <a:pPr>
              <a:defRPr/>
            </a:pPr>
            <a:endParaRPr lang="pl-PL"/>
          </a:p>
        </p:txBody>
      </p:sp>
      <p:sp>
        <p:nvSpPr>
          <p:cNvPr id="3" name="Rectangle 5">
            <a:extLst>
              <a:ext uri="{FF2B5EF4-FFF2-40B4-BE49-F238E27FC236}">
                <a16:creationId xmlns:a16="http://schemas.microsoft.com/office/drawing/2014/main" id="{B51C278A-86E5-4B42-8E26-1B5216BB57B2}"/>
              </a:ext>
            </a:extLst>
          </p:cNvPr>
          <p:cNvSpPr>
            <a:spLocks noGrp="1" noChangeArrowheads="1"/>
          </p:cNvSpPr>
          <p:nvPr>
            <p:ph type="ftr" sz="quarter" idx="11"/>
          </p:nvPr>
        </p:nvSpPr>
        <p:spPr>
          <a:ln/>
        </p:spPr>
        <p:txBody>
          <a:bodyPr/>
          <a:lstStyle>
            <a:lvl1pPr>
              <a:defRPr/>
            </a:lvl1pPr>
          </a:lstStyle>
          <a:p>
            <a:pPr>
              <a:defRPr/>
            </a:pPr>
            <a:endParaRPr lang="pl-PL"/>
          </a:p>
        </p:txBody>
      </p:sp>
      <p:sp>
        <p:nvSpPr>
          <p:cNvPr id="4" name="Rectangle 6">
            <a:extLst>
              <a:ext uri="{FF2B5EF4-FFF2-40B4-BE49-F238E27FC236}">
                <a16:creationId xmlns:a16="http://schemas.microsoft.com/office/drawing/2014/main" id="{170C30FB-C7FD-46A9-BC13-EF415B017979}"/>
              </a:ext>
            </a:extLst>
          </p:cNvPr>
          <p:cNvSpPr>
            <a:spLocks noGrp="1" noChangeArrowheads="1"/>
          </p:cNvSpPr>
          <p:nvPr>
            <p:ph type="sldNum" sz="quarter" idx="12"/>
          </p:nvPr>
        </p:nvSpPr>
        <p:spPr>
          <a:ln/>
        </p:spPr>
        <p:txBody>
          <a:bodyPr/>
          <a:lstStyle>
            <a:lvl1pPr>
              <a:defRPr/>
            </a:lvl1pPr>
          </a:lstStyle>
          <a:p>
            <a:fld id="{F99F373F-AFB3-442E-A844-8F82B57A9898}" type="slidenum">
              <a:rPr lang="pl-PL" altLang="pl-PL"/>
              <a:pPr/>
              <a:t>‹#›</a:t>
            </a:fld>
            <a:endParaRPr lang="pl-PL" altLang="pl-PL"/>
          </a:p>
        </p:txBody>
      </p:sp>
    </p:spTree>
    <p:extLst>
      <p:ext uri="{BB962C8B-B14F-4D97-AF65-F5344CB8AC3E}">
        <p14:creationId xmlns:p14="http://schemas.microsoft.com/office/powerpoint/2010/main" val="290458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a:extLst>
              <a:ext uri="{FF2B5EF4-FFF2-40B4-BE49-F238E27FC236}">
                <a16:creationId xmlns:a16="http://schemas.microsoft.com/office/drawing/2014/main" id="{037D81A9-98C7-4C3C-A19A-5748239A3D15}"/>
              </a:ext>
            </a:extLst>
          </p:cNvPr>
          <p:cNvSpPr>
            <a:spLocks noGrp="1" noChangeArrowheads="1"/>
          </p:cNvSpPr>
          <p:nvPr>
            <p:ph type="dt" sz="half" idx="10"/>
          </p:nvPr>
        </p:nvSpPr>
        <p:spPr>
          <a:ln/>
        </p:spPr>
        <p:txBody>
          <a:bodyPr/>
          <a:lstStyle>
            <a:lvl1pPr>
              <a:defRPr/>
            </a:lvl1pPr>
          </a:lstStyle>
          <a:p>
            <a:pPr>
              <a:defRPr/>
            </a:pPr>
            <a:endParaRPr lang="pl-PL"/>
          </a:p>
        </p:txBody>
      </p:sp>
      <p:sp>
        <p:nvSpPr>
          <p:cNvPr id="4" name="Rectangle 5">
            <a:extLst>
              <a:ext uri="{FF2B5EF4-FFF2-40B4-BE49-F238E27FC236}">
                <a16:creationId xmlns:a16="http://schemas.microsoft.com/office/drawing/2014/main" id="{71EDE948-DC3D-432E-8237-6CDC6DE75D00}"/>
              </a:ext>
            </a:extLst>
          </p:cNvPr>
          <p:cNvSpPr>
            <a:spLocks noGrp="1" noChangeArrowheads="1"/>
          </p:cNvSpPr>
          <p:nvPr>
            <p:ph type="ftr" sz="quarter" idx="11"/>
          </p:nvPr>
        </p:nvSpPr>
        <p:spPr>
          <a:ln/>
        </p:spPr>
        <p:txBody>
          <a:bodyPr/>
          <a:lstStyle>
            <a:lvl1pPr>
              <a:defRPr/>
            </a:lvl1pPr>
          </a:lstStyle>
          <a:p>
            <a:pPr>
              <a:defRPr/>
            </a:pPr>
            <a:endParaRPr lang="pl-PL"/>
          </a:p>
        </p:txBody>
      </p:sp>
      <p:sp>
        <p:nvSpPr>
          <p:cNvPr id="5" name="Rectangle 6">
            <a:extLst>
              <a:ext uri="{FF2B5EF4-FFF2-40B4-BE49-F238E27FC236}">
                <a16:creationId xmlns:a16="http://schemas.microsoft.com/office/drawing/2014/main" id="{8CD16AB9-678C-4D3A-B8BB-F87C2A30B301}"/>
              </a:ext>
            </a:extLst>
          </p:cNvPr>
          <p:cNvSpPr>
            <a:spLocks noGrp="1" noChangeArrowheads="1"/>
          </p:cNvSpPr>
          <p:nvPr>
            <p:ph type="sldNum" sz="quarter" idx="12"/>
          </p:nvPr>
        </p:nvSpPr>
        <p:spPr>
          <a:ln/>
        </p:spPr>
        <p:txBody>
          <a:bodyPr/>
          <a:lstStyle>
            <a:lvl1pPr>
              <a:defRPr/>
            </a:lvl1pPr>
          </a:lstStyle>
          <a:p>
            <a:fld id="{05554E76-5584-4B32-AB6F-DA6C67ECA3CF}" type="slidenum">
              <a:rPr lang="pl-PL" altLang="pl-PL"/>
              <a:pPr/>
              <a:t>‹#›</a:t>
            </a:fld>
            <a:endParaRPr lang="pl-PL" altLang="pl-PL"/>
          </a:p>
        </p:txBody>
      </p:sp>
    </p:spTree>
    <p:extLst>
      <p:ext uri="{BB962C8B-B14F-4D97-AF65-F5344CB8AC3E}">
        <p14:creationId xmlns:p14="http://schemas.microsoft.com/office/powerpoint/2010/main" val="254579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7128792" cy="792088"/>
          </a:xfrm>
          <a:effectLst/>
        </p:spPr>
        <p:txBody>
          <a:bodyPr/>
          <a:lstStyle>
            <a:lvl1pPr>
              <a:defRPr b="0">
                <a:solidFill>
                  <a:srgbClr val="4062B3"/>
                </a:solidFill>
              </a:defRPr>
            </a:lvl1pPr>
          </a:lstStyle>
          <a:p>
            <a:r>
              <a:rPr lang="pl-PL"/>
              <a:t>Kliknij, aby edytować styl</a:t>
            </a:r>
            <a:endParaRPr lang="pl-PL" dirty="0"/>
          </a:p>
        </p:txBody>
      </p:sp>
      <p:sp>
        <p:nvSpPr>
          <p:cNvPr id="3" name="Symbol zastępczy zawartości 2"/>
          <p:cNvSpPr>
            <a:spLocks noGrp="1"/>
          </p:cNvSpPr>
          <p:nvPr>
            <p:ph idx="1"/>
          </p:nvPr>
        </p:nvSpPr>
        <p:spPr>
          <a:xfrm>
            <a:off x="179834" y="1124744"/>
            <a:ext cx="8784654" cy="4824536"/>
          </a:xfrm>
        </p:spPr>
        <p:txBody>
          <a:bodyPr/>
          <a:lstStyle>
            <a:lvl1pPr marL="0" indent="0">
              <a:spcBef>
                <a:spcPts val="0"/>
              </a:spcBef>
              <a:buFontTx/>
              <a:buNone/>
              <a:defRPr/>
            </a:lvl1pPr>
            <a:lvl2pPr marL="268288" indent="-268288">
              <a:defRPr/>
            </a:lvl2pPr>
            <a:lvl4pPr>
              <a:defRPr>
                <a:solidFill>
                  <a:schemeClr val="tx1">
                    <a:lumMod val="65000"/>
                    <a:lumOff val="35000"/>
                  </a:schemeClr>
                </a:solidFill>
              </a:defRPr>
            </a:lvl4pPr>
            <a:lvl5pPr>
              <a:defRPr>
                <a:solidFill>
                  <a:srgbClr val="445870"/>
                </a:solidFill>
              </a:defRPr>
            </a:lvl5pPr>
          </a:lstStyle>
          <a:p>
            <a:pPr lvl="0"/>
            <a:r>
              <a:rPr lang="pl-PL"/>
              <a:t>Edytuj style wzorca tekstu</a:t>
            </a:r>
          </a:p>
          <a:p>
            <a:pPr lvl="1"/>
            <a:r>
              <a:rPr lang="pl-PL"/>
              <a:t>Drugi poziom</a:t>
            </a:r>
          </a:p>
          <a:p>
            <a:pPr lvl="2"/>
            <a:r>
              <a:rPr lang="pl-PL"/>
              <a:t>Trzeci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833D434-4E0C-4B07-99CE-8B2B301EB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FF588FE-C493-450E-AE07-4795519BA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AC1E49C-7DC8-41EA-AFCD-B2C5DDB99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287322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531BC54-A1C8-451D-9FEA-31665ACEF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309371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76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C7B2BA0-A519-490D-8CBC-2341E340D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22072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C0A35C3-D6E2-48D8-B2F3-4FFD39931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67527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0AB0ADE-4E8E-45EC-AB50-B22BC40053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
        <p:nvSpPr>
          <p:cNvPr id="1026" name="Rectangle 2"/>
          <p:cNvSpPr>
            <a:spLocks noGrp="1" noChangeArrowheads="1"/>
          </p:cNvSpPr>
          <p:nvPr>
            <p:ph type="title"/>
          </p:nvPr>
        </p:nvSpPr>
        <p:spPr bwMode="auto">
          <a:xfrm>
            <a:off x="179512" y="260648"/>
            <a:ext cx="7200800"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 wzorca tytułu</a:t>
            </a:r>
          </a:p>
        </p:txBody>
      </p:sp>
      <p:sp>
        <p:nvSpPr>
          <p:cNvPr id="1027" name="Rectangle 3"/>
          <p:cNvSpPr>
            <a:spLocks noGrp="1" noChangeArrowheads="1"/>
          </p:cNvSpPr>
          <p:nvPr>
            <p:ph type="body" idx="1"/>
          </p:nvPr>
        </p:nvSpPr>
        <p:spPr bwMode="auto">
          <a:xfrm>
            <a:off x="178868" y="1124744"/>
            <a:ext cx="8713612" cy="4563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style wzorca tekstu</a:t>
            </a:r>
          </a:p>
          <a:p>
            <a:pPr lvl="1"/>
            <a:r>
              <a:rPr lang="pl-PL" dirty="0"/>
              <a:t>Drugi poziom</a:t>
            </a:r>
          </a:p>
          <a:p>
            <a:pPr lvl="2"/>
            <a:r>
              <a:rPr lang="pl-PL" dirty="0"/>
              <a:t>Trzeci poziom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9" r:id="rId7"/>
    <p:sldLayoutId id="2147483658" r:id="rId8"/>
    <p:sldLayoutId id="2147483660" r:id="rId9"/>
    <p:sldLayoutId id="2147483661" r:id="rId10"/>
    <p:sldLayoutId id="2147483662" r:id="rId11"/>
  </p:sldLayoutIdLst>
  <p:txStyles>
    <p:titleStyle>
      <a:lvl1pPr algn="l" rtl="0" eaLnBrk="1" fontAlgn="base" hangingPunct="1">
        <a:spcBef>
          <a:spcPct val="0"/>
        </a:spcBef>
        <a:spcAft>
          <a:spcPct val="0"/>
        </a:spcAft>
        <a:defRPr sz="3200" b="0">
          <a:solidFill>
            <a:srgbClr val="4062B3"/>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142C62"/>
          </a:solidFill>
          <a:latin typeface="Tahoma" pitchFamily="34" charset="0"/>
        </a:defRPr>
      </a:lvl2pPr>
      <a:lvl3pPr algn="l" rtl="0" eaLnBrk="1" fontAlgn="base" hangingPunct="1">
        <a:spcBef>
          <a:spcPct val="0"/>
        </a:spcBef>
        <a:spcAft>
          <a:spcPct val="0"/>
        </a:spcAft>
        <a:defRPr sz="3600" b="1">
          <a:solidFill>
            <a:srgbClr val="142C62"/>
          </a:solidFill>
          <a:latin typeface="Tahoma" pitchFamily="34" charset="0"/>
        </a:defRPr>
      </a:lvl3pPr>
      <a:lvl4pPr algn="l" rtl="0" eaLnBrk="1" fontAlgn="base" hangingPunct="1">
        <a:spcBef>
          <a:spcPct val="0"/>
        </a:spcBef>
        <a:spcAft>
          <a:spcPct val="0"/>
        </a:spcAft>
        <a:defRPr sz="3600" b="1">
          <a:solidFill>
            <a:srgbClr val="142C62"/>
          </a:solidFill>
          <a:latin typeface="Tahoma" pitchFamily="34" charset="0"/>
        </a:defRPr>
      </a:lvl4pPr>
      <a:lvl5pPr algn="l" rtl="0" eaLnBrk="1" fontAlgn="base" hangingPunct="1">
        <a:spcBef>
          <a:spcPct val="0"/>
        </a:spcBef>
        <a:spcAft>
          <a:spcPct val="0"/>
        </a:spcAft>
        <a:defRPr sz="3600" b="1">
          <a:solidFill>
            <a:srgbClr val="142C62"/>
          </a:solidFill>
          <a:latin typeface="Tahoma" pitchFamily="34" charset="0"/>
        </a:defRPr>
      </a:lvl5pPr>
      <a:lvl6pPr marL="457200" algn="l" rtl="0" eaLnBrk="1" fontAlgn="base" hangingPunct="1">
        <a:spcBef>
          <a:spcPct val="0"/>
        </a:spcBef>
        <a:spcAft>
          <a:spcPct val="0"/>
        </a:spcAft>
        <a:defRPr sz="3600" b="1">
          <a:solidFill>
            <a:srgbClr val="142C62"/>
          </a:solidFill>
          <a:latin typeface="Tahoma" pitchFamily="34" charset="0"/>
        </a:defRPr>
      </a:lvl6pPr>
      <a:lvl7pPr marL="914400" algn="l" rtl="0" eaLnBrk="1" fontAlgn="base" hangingPunct="1">
        <a:spcBef>
          <a:spcPct val="0"/>
        </a:spcBef>
        <a:spcAft>
          <a:spcPct val="0"/>
        </a:spcAft>
        <a:defRPr sz="3600" b="1">
          <a:solidFill>
            <a:srgbClr val="142C62"/>
          </a:solidFill>
          <a:latin typeface="Tahoma" pitchFamily="34" charset="0"/>
        </a:defRPr>
      </a:lvl7pPr>
      <a:lvl8pPr marL="1371600" algn="l" rtl="0" eaLnBrk="1" fontAlgn="base" hangingPunct="1">
        <a:spcBef>
          <a:spcPct val="0"/>
        </a:spcBef>
        <a:spcAft>
          <a:spcPct val="0"/>
        </a:spcAft>
        <a:defRPr sz="3600" b="1">
          <a:solidFill>
            <a:srgbClr val="142C62"/>
          </a:solidFill>
          <a:latin typeface="Tahoma" pitchFamily="34" charset="0"/>
        </a:defRPr>
      </a:lvl8pPr>
      <a:lvl9pPr marL="1828800" algn="l" rtl="0" eaLnBrk="1" fontAlgn="base" hangingPunct="1">
        <a:spcBef>
          <a:spcPct val="0"/>
        </a:spcBef>
        <a:spcAft>
          <a:spcPct val="0"/>
        </a:spcAft>
        <a:defRPr sz="3600" b="1">
          <a:solidFill>
            <a:srgbClr val="142C62"/>
          </a:solidFill>
          <a:latin typeface="Tahoma" pitchFamily="34" charset="0"/>
        </a:defRPr>
      </a:lvl9pPr>
    </p:titleStyle>
    <p:bodyStyle>
      <a:lvl1pPr marL="0" indent="0" algn="l" rtl="0" eaLnBrk="1" fontAlgn="base" hangingPunct="1">
        <a:spcBef>
          <a:spcPts val="0"/>
        </a:spcBef>
        <a:spcAft>
          <a:spcPct val="0"/>
        </a:spcAft>
        <a:buFontTx/>
        <a:buNone/>
        <a:defRPr sz="2400" b="0">
          <a:solidFill>
            <a:srgbClr val="404040"/>
          </a:solidFill>
          <a:latin typeface="Calibri" panose="020F0502020204030204" pitchFamily="34" charset="0"/>
          <a:ea typeface="+mn-ea"/>
          <a:cs typeface="Calibri" panose="020F0502020204030204" pitchFamily="34" charset="0"/>
        </a:defRPr>
      </a:lvl1pPr>
      <a:lvl2pPr marL="358775" indent="-358775" algn="l" rtl="0" eaLnBrk="1" fontAlgn="base" hangingPunct="1">
        <a:spcBef>
          <a:spcPct val="20000"/>
        </a:spcBef>
        <a:spcAft>
          <a:spcPct val="0"/>
        </a:spcAft>
        <a:buClr>
          <a:srgbClr val="4062B3"/>
        </a:buClr>
        <a:buSzPct val="120000"/>
        <a:buFont typeface="Calibri" panose="020F0502020204030204" pitchFamily="34" charset="0"/>
        <a:buChar char="&gt;"/>
        <a:defRPr sz="2400">
          <a:solidFill>
            <a:srgbClr val="404040"/>
          </a:solidFill>
          <a:latin typeface="Calibri" panose="020F0502020204030204" pitchFamily="34" charset="0"/>
          <a:cs typeface="Calibri" panose="020F0502020204030204" pitchFamily="34" charset="0"/>
        </a:defRPr>
      </a:lvl2pPr>
      <a:lvl3pPr marL="623888" indent="-265113" algn="l" rtl="0" eaLnBrk="1" fontAlgn="base" hangingPunct="1">
        <a:spcBef>
          <a:spcPct val="20000"/>
        </a:spcBef>
        <a:spcAft>
          <a:spcPct val="0"/>
        </a:spcAft>
        <a:buClr>
          <a:srgbClr val="3D76C4"/>
        </a:buClr>
        <a:buSzPct val="107000"/>
        <a:buFont typeface="Calibri" panose="020F0502020204030204" pitchFamily="34" charset="0"/>
        <a:buChar char="&gt;"/>
        <a:tabLst>
          <a:tab pos="981075" algn="l"/>
        </a:tabLst>
        <a:defRPr sz="2000">
          <a:solidFill>
            <a:srgbClr val="404040"/>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lumMod val="65000"/>
              <a:lumOff val="35000"/>
            </a:schemeClr>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RBmafy8M0" TargetMode="External"/><Relationship Id="rId7" Type="http://schemas.openxmlformats.org/officeDocument/2006/relationships/hyperlink" Target="https://www.youtube.com/watch?v=r_rfbH8aMzY&amp;index=31&amp;list=PLSHIqPCSNDscHEf5-JEvJ4vGz00DdLSvv" TargetMode="External"/><Relationship Id="rId2" Type="http://schemas.openxmlformats.org/officeDocument/2006/relationships/hyperlink" Target="https://www.youtube.com/watch?v=zhI_YAuPMnw" TargetMode="External"/><Relationship Id="rId1" Type="http://schemas.openxmlformats.org/officeDocument/2006/relationships/slideLayout" Target="../slideLayouts/slideLayout10.xml"/><Relationship Id="rId6" Type="http://schemas.openxmlformats.org/officeDocument/2006/relationships/hyperlink" Target="https://www.youtube.com/watch?v=CbOsbBk3HQU&amp;index=30&amp;list=PLSHIqPCSNDscHEf5-JEvJ4vGz00DdLSvv" TargetMode="External"/><Relationship Id="rId5" Type="http://schemas.openxmlformats.org/officeDocument/2006/relationships/hyperlink" Target="https://www.youtube.com/watch?v=TKgv-gjMR2o&amp;list=PLSHIqPCSNDscHEf5-JEvJ4vGz00DdLSvv&amp;index=29" TargetMode="External"/><Relationship Id="rId4" Type="http://schemas.openxmlformats.org/officeDocument/2006/relationships/hyperlink" Target="https://www.youtube.com/watch?v=PJksSsJLE4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99708-5BBD-4CE8-9274-A4C272A9088F}"/>
              </a:ext>
            </a:extLst>
          </p:cNvPr>
          <p:cNvSpPr>
            <a:spLocks noGrp="1"/>
          </p:cNvSpPr>
          <p:nvPr>
            <p:ph type="ctrTitle" idx="4294967295"/>
          </p:nvPr>
        </p:nvSpPr>
        <p:spPr>
          <a:xfrm>
            <a:off x="395536" y="1412777"/>
            <a:ext cx="8208912" cy="3096344"/>
          </a:xfrm>
        </p:spPr>
        <p:txBody>
          <a:bodyPr/>
          <a:lstStyle/>
          <a:p>
            <a:r>
              <a:rPr lang="pl-PL" sz="2000" dirty="0">
                <a:solidFill>
                  <a:schemeClr val="bg1"/>
                </a:solidFill>
              </a:rPr>
              <a:t>Projekt realizowany pod nadzorem Ministerstwa Edukacji Narodowej</a:t>
            </a:r>
            <a:br>
              <a:rPr lang="pl-PL" sz="2000" dirty="0">
                <a:solidFill>
                  <a:srgbClr val="3E4E5C"/>
                </a:solidFill>
              </a:rPr>
            </a:br>
            <a:br>
              <a:rPr lang="pl-PL" sz="2000" dirty="0">
                <a:solidFill>
                  <a:srgbClr val="3E4E5C"/>
                </a:solidFill>
              </a:rPr>
            </a:br>
            <a:br>
              <a:rPr lang="pl-PL" sz="2000" dirty="0">
                <a:solidFill>
                  <a:srgbClr val="3E4E5C"/>
                </a:solidFill>
              </a:rPr>
            </a:br>
            <a:br>
              <a:rPr lang="pl-PL" sz="2000" dirty="0">
                <a:solidFill>
                  <a:srgbClr val="3E4E5C"/>
                </a:solidFill>
              </a:rPr>
            </a:br>
            <a:r>
              <a:rPr lang="pl-PL" sz="3600" b="1" dirty="0">
                <a:solidFill>
                  <a:schemeClr val="bg1"/>
                </a:solidFill>
              </a:rPr>
              <a:t>VULCAN kompetencji </a:t>
            </a:r>
            <a:br>
              <a:rPr lang="pl-PL" sz="3600" b="1" dirty="0">
                <a:solidFill>
                  <a:schemeClr val="bg1"/>
                </a:solidFill>
              </a:rPr>
            </a:br>
            <a:r>
              <a:rPr lang="pl-PL" sz="3600" b="1" dirty="0">
                <a:solidFill>
                  <a:schemeClr val="bg1"/>
                </a:solidFill>
              </a:rPr>
              <a:t>w MAŁOPOLSKICH SAMORZĄDACH</a:t>
            </a:r>
          </a:p>
        </p:txBody>
      </p:sp>
      <p:sp>
        <p:nvSpPr>
          <p:cNvPr id="4" name="Rectangle 4">
            <a:extLst>
              <a:ext uri="{FF2B5EF4-FFF2-40B4-BE49-F238E27FC236}">
                <a16:creationId xmlns:a16="http://schemas.microsoft.com/office/drawing/2014/main" id="{90733F6E-941D-4266-A8B4-BE821793C0F1}"/>
              </a:ext>
            </a:extLst>
          </p:cNvPr>
          <p:cNvSpPr>
            <a:spLocks noChangeArrowheads="1"/>
          </p:cNvSpPr>
          <p:nvPr/>
        </p:nvSpPr>
        <p:spPr bwMode="auto">
          <a:xfrm>
            <a:off x="4860032" y="4725144"/>
            <a:ext cx="4176464" cy="790741"/>
          </a:xfrm>
          <a:prstGeom prst="rect">
            <a:avLst/>
          </a:prstGeom>
          <a:noFill/>
          <a:ln w="9525">
            <a:noFill/>
            <a:miter lim="800000"/>
            <a:headEnd/>
            <a:tailEnd/>
          </a:ln>
          <a:effectLst/>
        </p:spPr>
        <p:txBody>
          <a:bodyPr lIns="0" anchor="ctr"/>
          <a:lstStyle/>
          <a:p>
            <a:pPr algn="r">
              <a:spcBef>
                <a:spcPct val="20000"/>
              </a:spcBef>
            </a:pPr>
            <a:endParaRPr lang="pl-PL"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EB9DD9E5-06F6-44BE-88AC-F3F7FA12FF8C}"/>
              </a:ext>
            </a:extLst>
          </p:cNvPr>
          <p:cNvSpPr>
            <a:spLocks noGrp="1"/>
          </p:cNvSpPr>
          <p:nvPr>
            <p:ph type="title"/>
          </p:nvPr>
        </p:nvSpPr>
        <p:spPr>
          <a:xfrm>
            <a:off x="631378" y="538193"/>
            <a:ext cx="8261350" cy="931863"/>
          </a:xfrm>
        </p:spPr>
        <p:txBody>
          <a:bodyPr/>
          <a:lstStyle/>
          <a:p>
            <a:pPr algn="l"/>
            <a:r>
              <a:rPr lang="pl-PL" altLang="pl-PL" sz="3200" dirty="0">
                <a:solidFill>
                  <a:srgbClr val="0070C0"/>
                </a:solidFill>
              </a:rPr>
              <a:t>JIGSAW</a:t>
            </a:r>
          </a:p>
        </p:txBody>
      </p:sp>
      <p:sp>
        <p:nvSpPr>
          <p:cNvPr id="28675" name="Symbol zastępczy zawartości 2">
            <a:extLst>
              <a:ext uri="{FF2B5EF4-FFF2-40B4-BE49-F238E27FC236}">
                <a16:creationId xmlns:a16="http://schemas.microsoft.com/office/drawing/2014/main" id="{202EE2BF-58BA-41BD-A8F8-55B5D1C73771}"/>
              </a:ext>
            </a:extLst>
          </p:cNvPr>
          <p:cNvSpPr>
            <a:spLocks noGrp="1"/>
          </p:cNvSpPr>
          <p:nvPr>
            <p:ph idx="1"/>
          </p:nvPr>
        </p:nvSpPr>
        <p:spPr>
          <a:xfrm>
            <a:off x="223685" y="1628800"/>
            <a:ext cx="4680768" cy="3738860"/>
          </a:xfrm>
        </p:spPr>
        <p:txBody>
          <a:bodyPr/>
          <a:lstStyle/>
          <a:p>
            <a:pPr algn="just">
              <a:buClr>
                <a:srgbClr val="0070C0"/>
              </a:buClr>
              <a:buFont typeface="Wingdings" panose="05000000000000000000" pitchFamily="2" charset="2"/>
              <a:buChar char="Ø"/>
              <a:defRPr/>
            </a:pPr>
            <a:r>
              <a:rPr lang="pl-PL" altLang="pl-PL" sz="2000" dirty="0"/>
              <a:t>Połączenie  w 5 zespołów tematycznych</a:t>
            </a:r>
          </a:p>
          <a:p>
            <a:pPr algn="just">
              <a:buClr>
                <a:srgbClr val="0070C0"/>
              </a:buClr>
              <a:buFont typeface="Wingdings" panose="05000000000000000000" pitchFamily="2" charset="2"/>
              <a:buChar char="Ø"/>
              <a:defRPr/>
            </a:pPr>
            <a:r>
              <a:rPr lang="pl-PL" altLang="pl-PL" sz="2000" dirty="0"/>
              <a:t>Praca w zespołach tematycznych: 20 min</a:t>
            </a:r>
          </a:p>
          <a:p>
            <a:pPr marL="360000" indent="0" algn="just">
              <a:spcBef>
                <a:spcPct val="0"/>
              </a:spcBef>
              <a:buClr>
                <a:srgbClr val="0070C0"/>
              </a:buClr>
              <a:buFontTx/>
              <a:buNone/>
              <a:defRPr/>
            </a:pPr>
            <a:endParaRPr lang="pl-PL" altLang="pl-PL" sz="1500" dirty="0"/>
          </a:p>
          <a:p>
            <a:pPr marL="360000" indent="0" algn="just">
              <a:spcBef>
                <a:spcPct val="0"/>
              </a:spcBef>
              <a:buClr>
                <a:srgbClr val="0070C0"/>
              </a:buClr>
              <a:buFontTx/>
              <a:buNone/>
              <a:defRPr/>
            </a:pPr>
            <a:r>
              <a:rPr lang="pl-PL" altLang="pl-PL" sz="1500" dirty="0"/>
              <a:t>Celem jest zapoznanie się z tekstem, oraz przygotowanie mapy myśli przez każdego członka zespołu. Uczestnicy przygotowują się do podzielenia się ustalonymi informacjami z innymi osobami.</a:t>
            </a:r>
          </a:p>
          <a:p>
            <a:pPr marL="0" indent="0" algn="just">
              <a:spcBef>
                <a:spcPct val="0"/>
              </a:spcBef>
              <a:buClr>
                <a:srgbClr val="0070C0"/>
              </a:buClr>
              <a:buFontTx/>
              <a:buNone/>
              <a:defRPr/>
            </a:pPr>
            <a:endParaRPr lang="pl-PL" altLang="pl-PL" sz="2000" dirty="0"/>
          </a:p>
          <a:p>
            <a:pPr algn="just">
              <a:buClr>
                <a:srgbClr val="0070C0"/>
              </a:buClr>
              <a:buFont typeface="Wingdings" panose="05000000000000000000" pitchFamily="2" charset="2"/>
              <a:buChar char="Ø"/>
              <a:defRPr/>
            </a:pPr>
            <a:r>
              <a:rPr lang="pl-PL" altLang="pl-PL" sz="2000" dirty="0"/>
              <a:t>Praca w zespołach eksperckich: 25 min</a:t>
            </a:r>
          </a:p>
          <a:p>
            <a:pPr marL="360000" indent="0" algn="just">
              <a:spcBef>
                <a:spcPct val="0"/>
              </a:spcBef>
              <a:buClr>
                <a:srgbClr val="0070C0"/>
              </a:buClr>
              <a:buFontTx/>
              <a:buNone/>
              <a:defRPr/>
            </a:pPr>
            <a:endParaRPr lang="pl-PL" altLang="pl-PL" sz="1500" dirty="0"/>
          </a:p>
          <a:p>
            <a:pPr marL="360000" indent="0" algn="just">
              <a:spcBef>
                <a:spcPct val="0"/>
              </a:spcBef>
              <a:buClr>
                <a:srgbClr val="0070C0"/>
              </a:buClr>
              <a:buFontTx/>
              <a:buNone/>
              <a:defRPr/>
            </a:pPr>
            <a:r>
              <a:rPr lang="pl-PL" altLang="pl-PL" sz="1500" dirty="0"/>
              <a:t>Celem jest wymiana informacji i wspólna nauka – każdy ekspert ma czas ok. 3-5 minut na przekazanie  najważniejszych informacji pozostałym osobom w oparciu o przygotowana mapę myśli. </a:t>
            </a:r>
          </a:p>
        </p:txBody>
      </p:sp>
      <p:pic>
        <p:nvPicPr>
          <p:cNvPr id="11269" name="Picture 2" descr="http://www.methopedia.eu/shared/images/jigsaw/jigsaw.png">
            <a:extLst>
              <a:ext uri="{FF2B5EF4-FFF2-40B4-BE49-F238E27FC236}">
                <a16:creationId xmlns:a16="http://schemas.microsoft.com/office/drawing/2014/main" id="{E32D9C31-945A-4DF8-BCB2-0A5ABA47B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140968"/>
            <a:ext cx="360064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82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CEC2A677-19AD-4223-9A38-0382B88DE202}"/>
              </a:ext>
            </a:extLst>
          </p:cNvPr>
          <p:cNvSpPr/>
          <p:nvPr/>
        </p:nvSpPr>
        <p:spPr>
          <a:xfrm>
            <a:off x="539750" y="620713"/>
            <a:ext cx="8064500" cy="1062037"/>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Mistrzostwo osobiste (MO)</a:t>
            </a: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14340" name="pole tekstowe 4">
            <a:extLst>
              <a:ext uri="{FF2B5EF4-FFF2-40B4-BE49-F238E27FC236}">
                <a16:creationId xmlns:a16="http://schemas.microsoft.com/office/drawing/2014/main" id="{04248128-CD0D-4E4C-8C05-514CF1598359}"/>
              </a:ext>
            </a:extLst>
          </p:cNvPr>
          <p:cNvSpPr txBox="1">
            <a:spLocks noChangeArrowheads="1"/>
          </p:cNvSpPr>
          <p:nvPr/>
        </p:nvSpPr>
        <p:spPr bwMode="auto">
          <a:xfrm>
            <a:off x="1655762" y="1772816"/>
            <a:ext cx="58324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pl-PL" altLang="pl-PL" sz="2100" dirty="0"/>
              <a:t>Mistrzostwo osobiste - uczenie się, w jaki sposób należy rozwijać osobiste zdolności, aby osiągać najbardziej pożądane rezultaty, a także tworzenie środowiska organizacyjnego zachęcającego wszystkich członków organizacji do rozwoju, który zmierzałby do osiągnięcia ich celów i urzeczywistnienia zamierzeń.</a:t>
            </a:r>
          </a:p>
        </p:txBody>
      </p:sp>
    </p:spTree>
    <p:extLst>
      <p:ext uri="{BB962C8B-B14F-4D97-AF65-F5344CB8AC3E}">
        <p14:creationId xmlns:p14="http://schemas.microsoft.com/office/powerpoint/2010/main" val="334206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C2D2088-9A14-4DD7-B16C-DF9C1D2FA677}"/>
              </a:ext>
            </a:extLst>
          </p:cNvPr>
          <p:cNvSpPr/>
          <p:nvPr/>
        </p:nvSpPr>
        <p:spPr>
          <a:xfrm>
            <a:off x="539750" y="620713"/>
            <a:ext cx="8064500" cy="1062037"/>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Mistrzostwo osobiste (MO)</a:t>
            </a: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3" name="Prostokąt 2">
            <a:extLst>
              <a:ext uri="{FF2B5EF4-FFF2-40B4-BE49-F238E27FC236}">
                <a16:creationId xmlns:a16="http://schemas.microsoft.com/office/drawing/2014/main" id="{84E1CF94-79E3-4510-825F-3510BCC694EA}"/>
              </a:ext>
            </a:extLst>
          </p:cNvPr>
          <p:cNvSpPr/>
          <p:nvPr/>
        </p:nvSpPr>
        <p:spPr>
          <a:xfrm>
            <a:off x="576263" y="1682750"/>
            <a:ext cx="7956550" cy="3995738"/>
          </a:xfrm>
          <a:prstGeom prst="rect">
            <a:avLst/>
          </a:prstGeom>
        </p:spPr>
        <p:txBody>
          <a:bodyPr>
            <a:spAutoFit/>
          </a:bodyPr>
          <a:lstStyle/>
          <a:p>
            <a:pPr algn="just">
              <a:spcBef>
                <a:spcPts val="600"/>
              </a:spcBef>
              <a:spcAft>
                <a:spcPts val="600"/>
              </a:spcAft>
              <a:defRPr/>
            </a:pPr>
            <a:r>
              <a:rPr lang="pl-PL" dirty="0">
                <a:ea typeface="Calibri" panose="020F0502020204030204" pitchFamily="34" charset="0"/>
                <a:cs typeface="Times New Roman" panose="02020603050405020304" pitchFamily="18" charset="0"/>
              </a:rPr>
              <a:t>Organizacja rozwija się wraz z rozwojem osób, które ją tworzą. </a:t>
            </a:r>
          </a:p>
          <a:p>
            <a:pPr algn="just">
              <a:spcBef>
                <a:spcPts val="600"/>
              </a:spcBef>
              <a:spcAft>
                <a:spcPts val="600"/>
              </a:spcAft>
              <a:defRPr/>
            </a:pPr>
            <a:r>
              <a:rPr lang="pl-PL" dirty="0">
                <a:ea typeface="Calibri" panose="020F0502020204030204" pitchFamily="34" charset="0"/>
                <a:cs typeface="Times New Roman" panose="02020603050405020304" pitchFamily="18" charset="0"/>
              </a:rPr>
              <a:t>Jednym z elementów tego rozwoju jest osobista, twórcza postawa życiowa, na którą składają się 3 elementy:</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200"/>
              </a:spcBef>
              <a:spcAft>
                <a:spcPts val="600"/>
              </a:spcAft>
              <a:buClr>
                <a:srgbClr val="0070C0"/>
              </a:buClr>
              <a:buFont typeface="Wingdings" panose="05000000000000000000" pitchFamily="2" charset="2"/>
              <a:buChar char="Ø"/>
              <a:tabLst>
                <a:tab pos="457200" algn="l"/>
              </a:tabLst>
              <a:defRPr/>
            </a:pPr>
            <a:r>
              <a:rPr lang="pl-PL" dirty="0">
                <a:ea typeface="Calibri" panose="020F0502020204030204" pitchFamily="34" charset="0"/>
                <a:cs typeface="Times New Roman" panose="02020603050405020304" pitchFamily="18" charset="0"/>
              </a:rPr>
              <a:t>Uświadomiona, osobista wizja celu;</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200"/>
              </a:spcBef>
              <a:spcAft>
                <a:spcPts val="600"/>
              </a:spcAft>
              <a:buClr>
                <a:srgbClr val="0070C0"/>
              </a:buClr>
              <a:buFont typeface="Wingdings" panose="05000000000000000000" pitchFamily="2" charset="2"/>
              <a:buChar char="Ø"/>
              <a:tabLst>
                <a:tab pos="457200" algn="l"/>
              </a:tabLst>
              <a:defRPr/>
            </a:pPr>
            <a:r>
              <a:rPr lang="pl-PL" dirty="0">
                <a:ea typeface="Calibri" panose="020F0502020204030204" pitchFamily="34" charset="0"/>
                <a:cs typeface="Times New Roman" panose="02020603050405020304" pitchFamily="18" charset="0"/>
              </a:rPr>
              <a:t>Jasny i rzetelny obraz obecnego stanu;</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200"/>
              </a:spcBef>
              <a:spcAft>
                <a:spcPts val="600"/>
              </a:spcAft>
              <a:buClr>
                <a:srgbClr val="0070C0"/>
              </a:buClr>
              <a:buFont typeface="Wingdings" panose="05000000000000000000" pitchFamily="2" charset="2"/>
              <a:buChar char="Ø"/>
              <a:tabLst>
                <a:tab pos="457200" algn="l"/>
              </a:tabLst>
              <a:defRPr/>
            </a:pPr>
            <a:r>
              <a:rPr lang="pl-PL" dirty="0">
                <a:ea typeface="Calibri" panose="020F0502020204030204" pitchFamily="34" charset="0"/>
                <a:cs typeface="Times New Roman" panose="02020603050405020304" pitchFamily="18" charset="0"/>
              </a:rPr>
              <a:t>Zdolność do stałego dokonywania wyborów pozwalających na zbliżanie rzeczywistości do tego, czego pragniemy.</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defRPr/>
            </a:pPr>
            <a:endParaRPr lang="pl-PL" dirty="0">
              <a:ea typeface="Calibri" panose="020F0502020204030204" pitchFamily="34" charset="0"/>
              <a:cs typeface="Times New Roman" panose="02020603050405020304" pitchFamily="18" charset="0"/>
            </a:endParaRPr>
          </a:p>
          <a:p>
            <a:pPr algn="just">
              <a:spcBef>
                <a:spcPts val="600"/>
              </a:spcBef>
              <a:spcAft>
                <a:spcPts val="600"/>
              </a:spcAft>
              <a:defRPr/>
            </a:pPr>
            <a:r>
              <a:rPr lang="pl-PL" dirty="0">
                <a:ea typeface="Calibri" panose="020F0502020204030204" pitchFamily="34" charset="0"/>
                <a:cs typeface="Times New Roman" panose="02020603050405020304" pitchFamily="18" charset="0"/>
              </a:rPr>
              <a:t>Mistrzostwo w tej postawie polega na tym, że nie tylko osiągamy planowane wyniki, ale dzieje się to z poczuciem lekkości i radości.</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03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4892FAF-F478-471E-8D0D-4E5408A42A94}"/>
              </a:ext>
            </a:extLst>
          </p:cNvPr>
          <p:cNvSpPr/>
          <p:nvPr/>
        </p:nvSpPr>
        <p:spPr>
          <a:xfrm>
            <a:off x="539750" y="404813"/>
            <a:ext cx="84963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Mistrzostwo osobiste (MO) – </a:t>
            </a:r>
          </a:p>
          <a:p>
            <a:pPr eaLnBrk="1" hangingPunct="1">
              <a:defRPr/>
            </a:pPr>
            <a:r>
              <a:rPr lang="pl-PL" sz="2700" dirty="0">
                <a:solidFill>
                  <a:srgbClr val="0070C0"/>
                </a:solidFill>
                <a:latin typeface="Calibri" panose="020F0502020204030204" pitchFamily="34" charset="0"/>
              </a:rPr>
              <a:t>rozwój relacji "ja – otaczający świat" </a:t>
            </a: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3" name="Prostokąt 2">
            <a:extLst>
              <a:ext uri="{FF2B5EF4-FFF2-40B4-BE49-F238E27FC236}">
                <a16:creationId xmlns:a16="http://schemas.microsoft.com/office/drawing/2014/main" id="{B1F37E59-DE52-4C2D-A6A3-5D5355827495}"/>
              </a:ext>
            </a:extLst>
          </p:cNvPr>
          <p:cNvSpPr/>
          <p:nvPr/>
        </p:nvSpPr>
        <p:spPr>
          <a:xfrm>
            <a:off x="558800" y="1628775"/>
            <a:ext cx="7956550" cy="4032250"/>
          </a:xfrm>
          <a:prstGeom prst="rect">
            <a:avLst/>
          </a:prstGeom>
        </p:spPr>
        <p:txBody>
          <a:bodyPr>
            <a:spAutoFit/>
          </a:bodyPr>
          <a:lstStyle/>
          <a:p>
            <a:pPr algn="just">
              <a:spcBef>
                <a:spcPts val="600"/>
              </a:spcBef>
              <a:spcAft>
                <a:spcPts val="600"/>
              </a:spcAft>
              <a:defRPr/>
            </a:pPr>
            <a:r>
              <a:rPr lang="pl-PL" dirty="0">
                <a:ea typeface="Calibri" panose="020F0502020204030204" pitchFamily="34" charset="0"/>
                <a:cs typeface="Times New Roman" panose="02020603050405020304" pitchFamily="18" charset="0"/>
              </a:rPr>
              <a:t>W tradycyjnym podejściu relacja ta ma dwie podstawowe formy:</a:t>
            </a:r>
          </a:p>
          <a:p>
            <a:pPr marL="285750" indent="-285750" algn="just">
              <a:spcBef>
                <a:spcPts val="600"/>
              </a:spcBef>
              <a:spcAft>
                <a:spcPts val="600"/>
              </a:spcAft>
              <a:buClr>
                <a:srgbClr val="0070C0"/>
              </a:buClr>
              <a:buFont typeface="Wingdings" panose="05000000000000000000" pitchFamily="2" charset="2"/>
              <a:buChar char="Ø"/>
              <a:defRPr/>
            </a:pPr>
            <a:r>
              <a:rPr lang="pl-PL" dirty="0">
                <a:ea typeface="Calibri" panose="020F0502020204030204" pitchFamily="34" charset="0"/>
                <a:cs typeface="Times New Roman" panose="02020603050405020304" pitchFamily="18" charset="0"/>
              </a:rPr>
              <a:t>Orientację reaktywną: "świat ciągle czegoś ode mnie chce" – "rzeczy dzieją się wokół mnie",</a:t>
            </a:r>
          </a:p>
          <a:p>
            <a:pPr marL="285750" indent="-285750" algn="just">
              <a:spcBef>
                <a:spcPts val="600"/>
              </a:spcBef>
              <a:spcAft>
                <a:spcPts val="600"/>
              </a:spcAft>
              <a:buClr>
                <a:srgbClr val="0070C0"/>
              </a:buClr>
              <a:buFont typeface="Wingdings" panose="05000000000000000000" pitchFamily="2" charset="2"/>
              <a:buChar char="Ø"/>
              <a:defRPr/>
            </a:pPr>
            <a:r>
              <a:rPr lang="pl-PL" dirty="0">
                <a:ea typeface="Calibri" panose="020F0502020204030204" pitchFamily="34" charset="0"/>
                <a:cs typeface="Times New Roman" panose="02020603050405020304" pitchFamily="18" charset="0"/>
              </a:rPr>
              <a:t>Orientację proaktywną: "ja ciągle zmieniam świat" – "sam tworzę moją przyszłość".</a:t>
            </a:r>
          </a:p>
          <a:p>
            <a:pPr algn="just">
              <a:spcBef>
                <a:spcPts val="600"/>
              </a:spcBef>
              <a:spcAft>
                <a:spcPts val="600"/>
              </a:spcAft>
              <a:defRPr/>
            </a:pPr>
            <a:endParaRPr lang="pl-PL" dirty="0">
              <a:ea typeface="Calibri" panose="020F0502020204030204" pitchFamily="34" charset="0"/>
              <a:cs typeface="Times New Roman" panose="02020603050405020304" pitchFamily="18" charset="0"/>
            </a:endParaRPr>
          </a:p>
          <a:p>
            <a:pPr algn="just">
              <a:spcBef>
                <a:spcPts val="600"/>
              </a:spcBef>
              <a:spcAft>
                <a:spcPts val="600"/>
              </a:spcAft>
              <a:defRPr/>
            </a:pPr>
            <a:r>
              <a:rPr lang="pl-PL" dirty="0">
                <a:ea typeface="Calibri" panose="020F0502020204030204" pitchFamily="34" charset="0"/>
                <a:cs typeface="Times New Roman" panose="02020603050405020304" pitchFamily="18" charset="0"/>
              </a:rPr>
              <a:t>MO proponuje trzecią drogę: </a:t>
            </a:r>
            <a:r>
              <a:rPr lang="pl-PL" b="1" dirty="0">
                <a:solidFill>
                  <a:srgbClr val="0070C0"/>
                </a:solidFill>
                <a:ea typeface="Calibri" panose="020F0502020204030204" pitchFamily="34" charset="0"/>
                <a:cs typeface="Times New Roman" panose="02020603050405020304" pitchFamily="18" charset="0"/>
              </a:rPr>
              <a:t>orientację wzajemnej zależności. </a:t>
            </a:r>
            <a:r>
              <a:rPr lang="pl-PL" dirty="0">
                <a:ea typeface="Calibri" panose="020F0502020204030204" pitchFamily="34" charset="0"/>
                <a:cs typeface="Times New Roman" panose="02020603050405020304" pitchFamily="18" charset="0"/>
              </a:rPr>
              <a:t>Jest to podejście, które akceptuje fakt, że jesteśmy częścią większej całości. Polega ona na rozpoznawaniu relacji pomiędzy nami a resztą systemu, na ocenie, kiedy nasze działania odpowiadają zmianom w nim zachodzącym. Widząc, jak współtworzymy świat innych, rozwijamy wtedy w sobie silniejsze poczucie odpowiedzialności. </a:t>
            </a:r>
          </a:p>
        </p:txBody>
      </p:sp>
    </p:spTree>
    <p:extLst>
      <p:ext uri="{BB962C8B-B14F-4D97-AF65-F5344CB8AC3E}">
        <p14:creationId xmlns:p14="http://schemas.microsoft.com/office/powerpoint/2010/main" val="108591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A94A8BB-DEB3-4B10-9066-D4E448CA0E84}"/>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Modele myślowe</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18436" name="pole tekstowe 4">
            <a:extLst>
              <a:ext uri="{FF2B5EF4-FFF2-40B4-BE49-F238E27FC236}">
                <a16:creationId xmlns:a16="http://schemas.microsoft.com/office/drawing/2014/main" id="{FC8EA6BC-7889-4F7A-9CC1-A94205055167}"/>
              </a:ext>
            </a:extLst>
          </p:cNvPr>
          <p:cNvSpPr txBox="1">
            <a:spLocks noChangeArrowheads="1"/>
          </p:cNvSpPr>
          <p:nvPr/>
        </p:nvSpPr>
        <p:spPr bwMode="auto">
          <a:xfrm>
            <a:off x="539750" y="1988840"/>
            <a:ext cx="792003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pl-PL" altLang="pl-PL" sz="2100" dirty="0"/>
              <a:t>Myślenie systemowe – refleksja nad własnym obrazem świata, stałe jego porządkowanie i udoskonalanie, dostrzeganie jego wpływu na nasze działania i decyzje.</a:t>
            </a:r>
          </a:p>
        </p:txBody>
      </p:sp>
    </p:spTree>
    <p:extLst>
      <p:ext uri="{BB962C8B-B14F-4D97-AF65-F5344CB8AC3E}">
        <p14:creationId xmlns:p14="http://schemas.microsoft.com/office/powerpoint/2010/main" val="69998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BBC81255-F15C-4758-886A-3EFBC92C172F}"/>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Modele myślowe (MM)</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12292" name="pole tekstowe 4">
            <a:extLst>
              <a:ext uri="{FF2B5EF4-FFF2-40B4-BE49-F238E27FC236}">
                <a16:creationId xmlns:a16="http://schemas.microsoft.com/office/drawing/2014/main" id="{40503C1D-1EC9-41FC-9621-B8B787378162}"/>
              </a:ext>
            </a:extLst>
          </p:cNvPr>
          <p:cNvSpPr txBox="1">
            <a:spLocks noChangeArrowheads="1"/>
          </p:cNvSpPr>
          <p:nvPr/>
        </p:nvSpPr>
        <p:spPr bwMode="auto">
          <a:xfrm>
            <a:off x="517525" y="1557338"/>
            <a:ext cx="7920038"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pl-PL" altLang="pl-PL" sz="1900" dirty="0"/>
              <a:t>Modele myślowe (MM) to obrazy, założenia i historie, które tkwią w naszym umyśle i za pomocą, których interpretujemy samych siebie, innych ludzi i otaczający świat. Tych "map myśliwych" nie możemy porzucić w trakcje racjonalnego rozumowania, ale możemy je osobie uświadamiać i weryfikować ich zgodność z obiektywną rzeczywistością. One mogą powodować, że te same zjawiska są przez dwie osoby interpretowane inaczej, – co prowadzi do konfliktów i nieporozumień. </a:t>
            </a:r>
          </a:p>
          <a:p>
            <a:pPr algn="just" eaLnBrk="1" hangingPunct="1">
              <a:defRPr/>
            </a:pPr>
            <a:endParaRPr lang="pl-PL" altLang="pl-PL" sz="1900" dirty="0"/>
          </a:p>
          <a:p>
            <a:pPr algn="just" eaLnBrk="1" hangingPunct="1">
              <a:defRPr/>
            </a:pPr>
            <a:r>
              <a:rPr lang="pl-PL" altLang="pl-PL" sz="2100" dirty="0"/>
              <a:t>W pracy z MM wykorzystywane są dwie umiejętności:</a:t>
            </a:r>
          </a:p>
          <a:p>
            <a:pPr marL="342900" indent="-342900" algn="just" eaLnBrk="1" hangingPunct="1">
              <a:lnSpc>
                <a:spcPct val="150000"/>
              </a:lnSpc>
              <a:buClr>
                <a:srgbClr val="0070C0"/>
              </a:buClr>
              <a:buFont typeface="Wingdings" panose="05000000000000000000" pitchFamily="2" charset="2"/>
              <a:buChar char="Ø"/>
              <a:defRPr/>
            </a:pPr>
            <a:r>
              <a:rPr lang="pl-PL" altLang="pl-PL" sz="2100" dirty="0"/>
              <a:t>zdolność refleksji nad własnymi MM;</a:t>
            </a:r>
          </a:p>
          <a:p>
            <a:pPr marL="342900" indent="-342900" algn="just" eaLnBrk="1" hangingPunct="1">
              <a:lnSpc>
                <a:spcPct val="150000"/>
              </a:lnSpc>
              <a:buClr>
                <a:srgbClr val="0070C0"/>
              </a:buClr>
              <a:buFont typeface="Wingdings" panose="05000000000000000000" pitchFamily="2" charset="2"/>
              <a:buChar char="Ø"/>
              <a:defRPr/>
            </a:pPr>
            <a:r>
              <a:rPr lang="pl-PL" altLang="pl-PL" sz="2100" dirty="0"/>
              <a:t>zdolność dociekania, pozwalająca na wymianę informacji o MM innych.</a:t>
            </a:r>
          </a:p>
        </p:txBody>
      </p:sp>
    </p:spTree>
    <p:extLst>
      <p:ext uri="{BB962C8B-B14F-4D97-AF65-F5344CB8AC3E}">
        <p14:creationId xmlns:p14="http://schemas.microsoft.com/office/powerpoint/2010/main" val="369534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7DA4EE3-2560-4204-9329-50AD2BCD127C}"/>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Wspólna wizja</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0484" name="pole tekstowe 4">
            <a:extLst>
              <a:ext uri="{FF2B5EF4-FFF2-40B4-BE49-F238E27FC236}">
                <a16:creationId xmlns:a16="http://schemas.microsoft.com/office/drawing/2014/main" id="{DEE2A2E2-D8A3-42DB-A773-8F56A491FA13}"/>
              </a:ext>
            </a:extLst>
          </p:cNvPr>
          <p:cNvSpPr txBox="1">
            <a:spLocks noChangeArrowheads="1"/>
          </p:cNvSpPr>
          <p:nvPr/>
        </p:nvSpPr>
        <p:spPr bwMode="auto">
          <a:xfrm>
            <a:off x="539750" y="1988840"/>
            <a:ext cx="79200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pl-PL" altLang="pl-PL" sz="2100" dirty="0"/>
              <a:t>Wspólna wizja – budowanie w grupie zaangażowania poprzez rozwijanie wspólnych obrazów przyszłości, którą chce się kształtować, a także zasad i przewodnich praktyk postępowania, którymi mamy się kierować w drodze ku przyszłości.</a:t>
            </a:r>
          </a:p>
        </p:txBody>
      </p:sp>
    </p:spTree>
    <p:extLst>
      <p:ext uri="{BB962C8B-B14F-4D97-AF65-F5344CB8AC3E}">
        <p14:creationId xmlns:p14="http://schemas.microsoft.com/office/powerpoint/2010/main" val="221037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2C4F5F3-FA3D-48B0-9134-ED5DCB3F05B1}"/>
              </a:ext>
            </a:extLst>
          </p:cNvPr>
          <p:cNvSpPr/>
          <p:nvPr/>
        </p:nvSpPr>
        <p:spPr>
          <a:xfrm>
            <a:off x="468313" y="188640"/>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Wspólna wizja</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1508" name="Prostokąt 4">
            <a:extLst>
              <a:ext uri="{FF2B5EF4-FFF2-40B4-BE49-F238E27FC236}">
                <a16:creationId xmlns:a16="http://schemas.microsoft.com/office/drawing/2014/main" id="{61EF565E-2F9B-49B3-847D-6BF0FA6DCFDD}"/>
              </a:ext>
            </a:extLst>
          </p:cNvPr>
          <p:cNvSpPr>
            <a:spLocks noChangeArrowheads="1"/>
          </p:cNvSpPr>
          <p:nvPr/>
        </p:nvSpPr>
        <p:spPr bwMode="auto">
          <a:xfrm>
            <a:off x="468313" y="1196752"/>
            <a:ext cx="79930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pl-PL" altLang="pl-PL" sz="1800" dirty="0">
                <a:cs typeface="Times New Roman" panose="02020603050405020304" pitchFamily="18" charset="0"/>
              </a:rPr>
              <a:t>Jedną z podstawowych decyzji dotyczących budowy wspólnej wizji jest określenie strategii realizacji tego zadania. Tradycyjne strategie polegają na:</a:t>
            </a:r>
          </a:p>
          <a:p>
            <a:pPr algn="just">
              <a:lnSpc>
                <a:spcPct val="150000"/>
              </a:lnSpc>
              <a:spcBef>
                <a:spcPct val="0"/>
              </a:spcBef>
              <a:buClr>
                <a:srgbClr val="0070C0"/>
              </a:buClr>
              <a:buFont typeface="Wingdings" panose="05000000000000000000" pitchFamily="2" charset="2"/>
              <a:buChar char="Ø"/>
            </a:pPr>
            <a:r>
              <a:rPr lang="pl-PL" altLang="pl-PL" sz="1600" b="1" dirty="0">
                <a:cs typeface="Times New Roman" panose="02020603050405020304" pitchFamily="18" charset="0"/>
              </a:rPr>
              <a:t> Mówieniu</a:t>
            </a:r>
            <a:r>
              <a:rPr lang="pl-PL" altLang="pl-PL" sz="1600" dirty="0">
                <a:cs typeface="Times New Roman" panose="02020603050405020304" pitchFamily="18" charset="0"/>
              </a:rPr>
              <a:t> (szef wie, jaka powinna być firma – organizacja musi zrealizować jego wizję),</a:t>
            </a:r>
          </a:p>
          <a:p>
            <a:pPr algn="just">
              <a:lnSpc>
                <a:spcPct val="150000"/>
              </a:lnSpc>
              <a:spcBef>
                <a:spcPct val="0"/>
              </a:spcBef>
              <a:buClr>
                <a:srgbClr val="0070C0"/>
              </a:buClr>
              <a:buFont typeface="Wingdings" panose="05000000000000000000" pitchFamily="2" charset="2"/>
              <a:buChar char="Ø"/>
            </a:pPr>
            <a:r>
              <a:rPr lang="pl-PL" altLang="pl-PL" sz="1600" b="1" dirty="0">
                <a:cs typeface="Times New Roman" panose="02020603050405020304" pitchFamily="18" charset="0"/>
              </a:rPr>
              <a:t> Sprzedawaniu</a:t>
            </a:r>
            <a:r>
              <a:rPr lang="pl-PL" altLang="pl-PL" sz="1600" dirty="0">
                <a:cs typeface="Times New Roman" panose="02020603050405020304" pitchFamily="18" charset="0"/>
              </a:rPr>
              <a:t> (szef wie, jaka powinna być firma – organizacja powinna "kupić" tę wizję),</a:t>
            </a:r>
          </a:p>
          <a:p>
            <a:pPr algn="just">
              <a:lnSpc>
                <a:spcPct val="150000"/>
              </a:lnSpc>
              <a:spcBef>
                <a:spcPct val="0"/>
              </a:spcBef>
              <a:buClr>
                <a:srgbClr val="0070C0"/>
              </a:buClr>
              <a:buFont typeface="Wingdings" panose="05000000000000000000" pitchFamily="2" charset="2"/>
              <a:buChar char="Ø"/>
            </a:pPr>
            <a:r>
              <a:rPr lang="pl-PL" altLang="pl-PL" sz="1600" b="1" dirty="0">
                <a:cs typeface="Times New Roman" panose="02020603050405020304" pitchFamily="18" charset="0"/>
              </a:rPr>
              <a:t> Testowaniu</a:t>
            </a:r>
            <a:r>
              <a:rPr lang="pl-PL" altLang="pl-PL" sz="1600" dirty="0">
                <a:cs typeface="Times New Roman" panose="02020603050405020304" pitchFamily="18" charset="0"/>
              </a:rPr>
              <a:t> (szef ma pewne wyobrażenie jaka powinna być firma – ale przed podjęciem decyzji chce poznać reakcję organizacji na swoje propozycje),</a:t>
            </a:r>
          </a:p>
          <a:p>
            <a:pPr algn="just">
              <a:lnSpc>
                <a:spcPct val="150000"/>
              </a:lnSpc>
              <a:spcBef>
                <a:spcPct val="0"/>
              </a:spcBef>
              <a:buClr>
                <a:srgbClr val="0070C0"/>
              </a:buClr>
              <a:buFont typeface="Wingdings" panose="05000000000000000000" pitchFamily="2" charset="2"/>
              <a:buChar char="Ø"/>
            </a:pPr>
            <a:r>
              <a:rPr lang="pl-PL" altLang="pl-PL" sz="1600" b="1" dirty="0">
                <a:cs typeface="Times New Roman" panose="02020603050405020304" pitchFamily="18" charset="0"/>
              </a:rPr>
              <a:t> Konsultowaniu</a:t>
            </a:r>
            <a:r>
              <a:rPr lang="pl-PL" altLang="pl-PL" sz="1600" dirty="0">
                <a:cs typeface="Times New Roman" panose="02020603050405020304" pitchFamily="18" charset="0"/>
              </a:rPr>
              <a:t> (szef sam buduje wizję firmy – ale przedtem chce uzyskać od organizacji informacje po to, aby wizja ta była lepsza).</a:t>
            </a:r>
          </a:p>
        </p:txBody>
      </p:sp>
      <p:sp>
        <p:nvSpPr>
          <p:cNvPr id="21509" name="Prostokąt 5">
            <a:extLst>
              <a:ext uri="{FF2B5EF4-FFF2-40B4-BE49-F238E27FC236}">
                <a16:creationId xmlns:a16="http://schemas.microsoft.com/office/drawing/2014/main" id="{5872A5C0-830E-440A-AD47-D386B311E934}"/>
              </a:ext>
            </a:extLst>
          </p:cNvPr>
          <p:cNvSpPr>
            <a:spLocks noChangeArrowheads="1"/>
          </p:cNvSpPr>
          <p:nvPr/>
        </p:nvSpPr>
        <p:spPr bwMode="auto">
          <a:xfrm>
            <a:off x="755576" y="5157192"/>
            <a:ext cx="806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pl-PL" sz="1800" dirty="0">
                <a:cs typeface="Times New Roman" panose="02020603050405020304" pitchFamily="18" charset="0"/>
              </a:rPr>
              <a:t>OUS proponuje inną strategię: </a:t>
            </a:r>
            <a:r>
              <a:rPr lang="pl-PL" altLang="pl-PL" sz="1800" b="1" dirty="0">
                <a:solidFill>
                  <a:srgbClr val="FF0000"/>
                </a:solidFill>
                <a:cs typeface="Times New Roman" panose="02020603050405020304" pitchFamily="18" charset="0"/>
              </a:rPr>
              <a:t>współtworzenie</a:t>
            </a:r>
            <a:r>
              <a:rPr lang="pl-PL" altLang="pl-PL" sz="1800" dirty="0">
                <a:cs typeface="Times New Roman" panose="02020603050405020304" pitchFamily="18" charset="0"/>
              </a:rPr>
              <a:t> (szef i członkowie organizacji w procesie współpracy budują jej wizję). </a:t>
            </a:r>
            <a:endParaRPr lang="pl-PL" altLang="pl-PL" sz="1800" dirty="0"/>
          </a:p>
        </p:txBody>
      </p:sp>
    </p:spTree>
    <p:extLst>
      <p:ext uri="{BB962C8B-B14F-4D97-AF65-F5344CB8AC3E}">
        <p14:creationId xmlns:p14="http://schemas.microsoft.com/office/powerpoint/2010/main" val="312650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B0CB8F4-5386-4A6C-9A75-789D83D4D794}"/>
              </a:ext>
            </a:extLst>
          </p:cNvPr>
          <p:cNvSpPr/>
          <p:nvPr/>
        </p:nvSpPr>
        <p:spPr>
          <a:xfrm>
            <a:off x="539750" y="260648"/>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Wspólna wizja</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2532" name="Prostokąt 2">
            <a:extLst>
              <a:ext uri="{FF2B5EF4-FFF2-40B4-BE49-F238E27FC236}">
                <a16:creationId xmlns:a16="http://schemas.microsoft.com/office/drawing/2014/main" id="{36AB593C-A234-46A5-8300-9C39EB4D076B}"/>
              </a:ext>
            </a:extLst>
          </p:cNvPr>
          <p:cNvSpPr>
            <a:spLocks noChangeArrowheads="1"/>
          </p:cNvSpPr>
          <p:nvPr/>
        </p:nvSpPr>
        <p:spPr bwMode="auto">
          <a:xfrm>
            <a:off x="539750" y="1196752"/>
            <a:ext cx="7416626"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pl-PL" altLang="pl-PL" sz="1800" dirty="0">
                <a:cs typeface="Times New Roman" panose="02020603050405020304" pitchFamily="18" charset="0"/>
              </a:rPr>
              <a:t>Tryb </a:t>
            </a:r>
            <a:r>
              <a:rPr lang="pl-PL" altLang="pl-PL" sz="1800" dirty="0">
                <a:solidFill>
                  <a:srgbClr val="FF0000"/>
                </a:solidFill>
                <a:cs typeface="Times New Roman" panose="02020603050405020304" pitchFamily="18" charset="0"/>
              </a:rPr>
              <a:t>"współtworzenia" </a:t>
            </a:r>
            <a:r>
              <a:rPr lang="pl-PL" altLang="pl-PL" sz="1800" dirty="0">
                <a:cs typeface="Times New Roman" panose="02020603050405020304" pitchFamily="18" charset="0"/>
              </a:rPr>
              <a:t>jest bardziej skuteczny, jeśli korzystać się będzie z następujących wskazówek:</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Zacząć od wizji osobistej;</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Traktować wszystkich jednakowo;</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Poszukiwać porozumienia, a nie zgody;</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Zachęcać zespoły do wspólnego polegania na sobie – i do zróżnicowania;</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Unikać "prób reprezentatywnych" zamiast pełnych konsultacji;</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Pilnować, aby uczestnicy mówili tylko za siebie;</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Oczekiwać wzajemnego poszanowania i pielęgnować je;</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Przemyśleć możliwość zastosowania "wizji przejściowej”;</a:t>
            </a:r>
          </a:p>
          <a:p>
            <a:pPr algn="just">
              <a:lnSpc>
                <a:spcPct val="150000"/>
              </a:lnSpc>
              <a:spcBef>
                <a:spcPct val="0"/>
              </a:spcBef>
              <a:buClr>
                <a:srgbClr val="0070C0"/>
              </a:buClr>
              <a:buFont typeface="Wingdings" panose="05000000000000000000" pitchFamily="2" charset="2"/>
              <a:buChar char="Ø"/>
            </a:pPr>
            <a:r>
              <a:rPr lang="pl-PL" altLang="pl-PL" sz="1600" dirty="0">
                <a:cs typeface="Times New Roman" panose="02020603050405020304" pitchFamily="18" charset="0"/>
              </a:rPr>
              <a:t> Koncentrować się na dialogu, a nie na opracowaniu dokumentu.</a:t>
            </a:r>
          </a:p>
        </p:txBody>
      </p:sp>
    </p:spTree>
    <p:extLst>
      <p:ext uri="{BB962C8B-B14F-4D97-AF65-F5344CB8AC3E}">
        <p14:creationId xmlns:p14="http://schemas.microsoft.com/office/powerpoint/2010/main" val="64679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9AD8193A-8872-4F60-B220-40357F0CA3DE}"/>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Zespołowe uczenie się (ZUS)</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3557" name="pole tekstowe 4">
            <a:extLst>
              <a:ext uri="{FF2B5EF4-FFF2-40B4-BE49-F238E27FC236}">
                <a16:creationId xmlns:a16="http://schemas.microsoft.com/office/drawing/2014/main" id="{024A8F84-3DC7-4A6C-ACFF-20350ACD8BFA}"/>
              </a:ext>
            </a:extLst>
          </p:cNvPr>
          <p:cNvSpPr txBox="1">
            <a:spLocks noChangeArrowheads="1"/>
          </p:cNvSpPr>
          <p:nvPr/>
        </p:nvSpPr>
        <p:spPr bwMode="auto">
          <a:xfrm>
            <a:off x="505267" y="1988840"/>
            <a:ext cx="79200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pl-PL" altLang="pl-PL" sz="2100" dirty="0"/>
              <a:t>Zespołowe uczenie się – przekształcenia zdolności porozumiewania się i kolektywnego myślenia w taki sposób, aby grupa ludzi mogła rzeczywiście osiągnąć inteligencję i kwalifikacje przewyższające sumę talentów poszczególnych ich członków.</a:t>
            </a:r>
          </a:p>
        </p:txBody>
      </p:sp>
    </p:spTree>
    <p:extLst>
      <p:ext uri="{BB962C8B-B14F-4D97-AF65-F5344CB8AC3E}">
        <p14:creationId xmlns:p14="http://schemas.microsoft.com/office/powerpoint/2010/main" val="170258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99708-5BBD-4CE8-9274-A4C272A9088F}"/>
              </a:ext>
            </a:extLst>
          </p:cNvPr>
          <p:cNvSpPr>
            <a:spLocks noGrp="1"/>
          </p:cNvSpPr>
          <p:nvPr>
            <p:ph type="ctrTitle"/>
          </p:nvPr>
        </p:nvSpPr>
        <p:spPr>
          <a:xfrm>
            <a:off x="395536" y="3172650"/>
            <a:ext cx="8168132" cy="1512168"/>
          </a:xfrm>
        </p:spPr>
        <p:txBody>
          <a:bodyPr/>
          <a:lstStyle/>
          <a:p>
            <a:r>
              <a:rPr lang="pl-PL" sz="3200" dirty="0"/>
              <a:t>Szkoła jako organizacja ucząca się </a:t>
            </a:r>
          </a:p>
        </p:txBody>
      </p:sp>
      <p:sp>
        <p:nvSpPr>
          <p:cNvPr id="3" name="Podtytuł 2">
            <a:extLst>
              <a:ext uri="{FF2B5EF4-FFF2-40B4-BE49-F238E27FC236}">
                <a16:creationId xmlns:a16="http://schemas.microsoft.com/office/drawing/2014/main" id="{83D17996-5C3E-4BAC-BB30-B1C128EFDFC8}"/>
              </a:ext>
            </a:extLst>
          </p:cNvPr>
          <p:cNvSpPr>
            <a:spLocks noGrp="1"/>
          </p:cNvSpPr>
          <p:nvPr>
            <p:ph type="subTitle" idx="1"/>
          </p:nvPr>
        </p:nvSpPr>
        <p:spPr>
          <a:xfrm>
            <a:off x="395536" y="3858782"/>
            <a:ext cx="8352927" cy="972108"/>
          </a:xfrm>
        </p:spPr>
        <p:txBody>
          <a:bodyPr/>
          <a:lstStyle/>
          <a:p>
            <a:r>
              <a:rPr lang="pl-PL" dirty="0"/>
              <a:t>Moduł 1</a:t>
            </a:r>
          </a:p>
          <a:p>
            <a:pPr lvl="0" algn="just"/>
            <a:r>
              <a:rPr lang="pl-PL" sz="1000" dirty="0">
                <a:solidFill>
                  <a:prstClr val="white"/>
                </a:solidFill>
              </a:rPr>
              <a:t>Prezentacje przygotowano na podstawie materiałów z projektu pilotażowego „Wsparcie kadry jednostek samorządu terytorialnego w zarządzaniu oświatą ukierunkowanym na rozwój szkół i kompetencji kluczowych uczniów” współfinansowanego przez Unię Europejską w ramach środków Europejskiego Funduszu Społecznego, realizowanego przez Ośrodek Rozwoju Edukacji. </a:t>
            </a:r>
          </a:p>
          <a:p>
            <a:endParaRPr lang="pl-PL" dirty="0"/>
          </a:p>
        </p:txBody>
      </p:sp>
      <p:sp>
        <p:nvSpPr>
          <p:cNvPr id="4" name="Rectangle 4">
            <a:extLst>
              <a:ext uri="{FF2B5EF4-FFF2-40B4-BE49-F238E27FC236}">
                <a16:creationId xmlns:a16="http://schemas.microsoft.com/office/drawing/2014/main" id="{90733F6E-941D-4266-A8B4-BE821793C0F1}"/>
              </a:ext>
            </a:extLst>
          </p:cNvPr>
          <p:cNvSpPr>
            <a:spLocks noChangeArrowheads="1"/>
          </p:cNvSpPr>
          <p:nvPr/>
        </p:nvSpPr>
        <p:spPr bwMode="auto">
          <a:xfrm>
            <a:off x="2447256" y="5010910"/>
            <a:ext cx="6696744" cy="360040"/>
          </a:xfrm>
          <a:prstGeom prst="rect">
            <a:avLst/>
          </a:prstGeom>
          <a:noFill/>
          <a:ln w="9525">
            <a:noFill/>
            <a:miter lim="800000"/>
            <a:headEnd/>
            <a:tailEnd/>
          </a:ln>
          <a:effectLst/>
        </p:spPr>
        <p:txBody>
          <a:bodyPr lIns="0" anchor="t" anchorCtr="0"/>
          <a:lstStyle/>
          <a:p>
            <a:pPr algn="r">
              <a:spcBef>
                <a:spcPct val="20000"/>
              </a:spcBef>
            </a:pPr>
            <a:r>
              <a:rPr lang="pl-PL" sz="2000" dirty="0">
                <a:solidFill>
                  <a:schemeClr val="bg1"/>
                </a:solidFill>
                <a:latin typeface="Calibri" panose="020F0502020204030204" pitchFamily="34" charset="0"/>
                <a:cs typeface="Calibri" panose="020F0502020204030204" pitchFamily="34" charset="0"/>
              </a:rPr>
              <a:t>Autor: Zofia Domaradzka – Grochowalska /Dorota Tomaszewicz</a:t>
            </a:r>
          </a:p>
        </p:txBody>
      </p:sp>
    </p:spTree>
    <p:extLst>
      <p:ext uri="{BB962C8B-B14F-4D97-AF65-F5344CB8AC3E}">
        <p14:creationId xmlns:p14="http://schemas.microsoft.com/office/powerpoint/2010/main" val="337041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7E0A1DC4-F392-4E58-8180-435FB8515576}"/>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Zespołowe uczenie się (ZUS)</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4580" name="Prostokąt 2">
            <a:extLst>
              <a:ext uri="{FF2B5EF4-FFF2-40B4-BE49-F238E27FC236}">
                <a16:creationId xmlns:a16="http://schemas.microsoft.com/office/drawing/2014/main" id="{9662FFA4-909B-4C55-93FD-F96F1DB54827}"/>
              </a:ext>
            </a:extLst>
          </p:cNvPr>
          <p:cNvSpPr>
            <a:spLocks noChangeArrowheads="1"/>
          </p:cNvSpPr>
          <p:nvPr/>
        </p:nvSpPr>
        <p:spPr bwMode="auto">
          <a:xfrm>
            <a:off x="539750" y="1773238"/>
            <a:ext cx="799306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pl-PL" altLang="pl-PL" sz="1800">
                <a:cs typeface="Times New Roman" panose="02020603050405020304" pitchFamily="18" charset="0"/>
              </a:rPr>
              <a:t>Punktem wyjścia ZUS jest samoopanowanie i samowiedza, lecz obejmuje ono także spojrzenie na zewnątrz w celu uzyskania wiedzy o innych członkach zespołu i ustalenia wspólnego "ukierunkowania” – co oznacza "funkcjonowanie, jako całość". </a:t>
            </a:r>
          </a:p>
          <a:p>
            <a:pPr algn="just">
              <a:lnSpc>
                <a:spcPct val="150000"/>
              </a:lnSpc>
              <a:spcBef>
                <a:spcPct val="0"/>
              </a:spcBef>
              <a:buFontTx/>
              <a:buNone/>
            </a:pPr>
            <a:r>
              <a:rPr lang="pl-PL" altLang="pl-PL" sz="1800">
                <a:cs typeface="Times New Roman" panose="02020603050405020304" pitchFamily="18" charset="0"/>
              </a:rPr>
              <a:t>Zespołowe uczenie się prowadzi do synergicznego myślenia i działania na nowe sposoby, z pełną koordynacją i poczuciem jedności wynikającą z tego, że każdy w zespole wie, co czują i myślą wszyscy pozostali.</a:t>
            </a:r>
          </a:p>
        </p:txBody>
      </p:sp>
    </p:spTree>
    <p:extLst>
      <p:ext uri="{BB962C8B-B14F-4D97-AF65-F5344CB8AC3E}">
        <p14:creationId xmlns:p14="http://schemas.microsoft.com/office/powerpoint/2010/main" val="111403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AE6E1E2-8849-456D-B489-5945ADBC762E}"/>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Zespołowe uczenie się (ZUS)</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5604" name="Prostokąt 2">
            <a:extLst>
              <a:ext uri="{FF2B5EF4-FFF2-40B4-BE49-F238E27FC236}">
                <a16:creationId xmlns:a16="http://schemas.microsoft.com/office/drawing/2014/main" id="{870D82BA-C6D4-4300-A6DE-3D49E949ADBD}"/>
              </a:ext>
            </a:extLst>
          </p:cNvPr>
          <p:cNvSpPr>
            <a:spLocks noChangeArrowheads="1"/>
          </p:cNvSpPr>
          <p:nvPr/>
        </p:nvSpPr>
        <p:spPr bwMode="auto">
          <a:xfrm>
            <a:off x="520683" y="1359694"/>
            <a:ext cx="7993063"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ct val="0"/>
              </a:spcBef>
              <a:buFontTx/>
              <a:buNone/>
            </a:pPr>
            <a:r>
              <a:rPr lang="pl-PL" altLang="pl-PL" sz="1800" b="1" dirty="0">
                <a:solidFill>
                  <a:srgbClr val="FF0000"/>
                </a:solidFill>
                <a:cs typeface="Times New Roman" panose="02020603050405020304" pitchFamily="18" charset="0"/>
              </a:rPr>
              <a:t>Podstawą ZUS jest dialog!</a:t>
            </a:r>
          </a:p>
          <a:p>
            <a:pPr algn="just">
              <a:lnSpc>
                <a:spcPct val="150000"/>
              </a:lnSpc>
              <a:spcBef>
                <a:spcPct val="0"/>
              </a:spcBef>
              <a:buFontTx/>
              <a:buNone/>
            </a:pPr>
            <a:r>
              <a:rPr lang="pl-PL" altLang="pl-PL" sz="1800" dirty="0">
                <a:cs typeface="Times New Roman" panose="02020603050405020304" pitchFamily="18" charset="0"/>
              </a:rPr>
              <a:t>Jest to proces, który pozwala na uczenie się jak razem myśleć – nie tylko w sensie analizy wspólnego problemu czy dodawania nowych elementów do wspólnej wiedzy - ale w sensie zdobywania zbiorowej wrażliwości, w której myśli, emocje i wynikające z tego działania są myślami, emocjami i działaniami wszystkich razem wziętych uczestników dialogu, a nie poszczególnych osób.</a:t>
            </a:r>
          </a:p>
        </p:txBody>
      </p:sp>
      <p:sp>
        <p:nvSpPr>
          <p:cNvPr id="25605" name="Prostokąt 4">
            <a:extLst>
              <a:ext uri="{FF2B5EF4-FFF2-40B4-BE49-F238E27FC236}">
                <a16:creationId xmlns:a16="http://schemas.microsoft.com/office/drawing/2014/main" id="{66CACD7E-1F7E-46F5-8123-E63157D8131B}"/>
              </a:ext>
            </a:extLst>
          </p:cNvPr>
          <p:cNvSpPr>
            <a:spLocks noChangeArrowheads="1"/>
          </p:cNvSpPr>
          <p:nvPr/>
        </p:nvSpPr>
        <p:spPr bwMode="auto">
          <a:xfrm>
            <a:off x="573827" y="4778376"/>
            <a:ext cx="80645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pl-PL" altLang="pl-PL" sz="1500">
                <a:cs typeface="Times New Roman" panose="02020603050405020304" pitchFamily="18" charset="0"/>
              </a:rPr>
              <a:t>Zespołowe uczenie się będzie przebiegało sprawniej, jeśli w zespole będzie uczestniczyła osoba z zewnątrz, przeszkolona w tych technikach, określona jako Rozjemca.</a:t>
            </a:r>
          </a:p>
        </p:txBody>
      </p:sp>
    </p:spTree>
    <p:extLst>
      <p:ext uri="{BB962C8B-B14F-4D97-AF65-F5344CB8AC3E}">
        <p14:creationId xmlns:p14="http://schemas.microsoft.com/office/powerpoint/2010/main" val="360084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A6AEE2F-94C8-4EC5-8CD6-FCB2AD2C8466}"/>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Myślenie systemowe</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6629" name="pole tekstowe 4">
            <a:extLst>
              <a:ext uri="{FF2B5EF4-FFF2-40B4-BE49-F238E27FC236}">
                <a16:creationId xmlns:a16="http://schemas.microsoft.com/office/drawing/2014/main" id="{CA100702-1EF3-4434-86A7-1FBD0E9F91DD}"/>
              </a:ext>
            </a:extLst>
          </p:cNvPr>
          <p:cNvSpPr txBox="1">
            <a:spLocks noChangeArrowheads="1"/>
          </p:cNvSpPr>
          <p:nvPr/>
        </p:nvSpPr>
        <p:spPr bwMode="auto">
          <a:xfrm>
            <a:off x="539750" y="1484313"/>
            <a:ext cx="79200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pl-PL" altLang="pl-PL" sz="2100"/>
              <a:t>Myślenie systemowe – sposób myślenia i język opisu oraz rozumienia sił i wzajemnych uwarunkowań kształtujących zachowanie się systemów. Dyscyplina ta pomaga nam dostrzec, w jaki sposób możemy bardziej efektywnie zmieniać systemy, a także działań w pełniejszej harmonii z zasadniczymi procesami świata i gospodarki.</a:t>
            </a:r>
          </a:p>
        </p:txBody>
      </p:sp>
    </p:spTree>
    <p:extLst>
      <p:ext uri="{BB962C8B-B14F-4D97-AF65-F5344CB8AC3E}">
        <p14:creationId xmlns:p14="http://schemas.microsoft.com/office/powerpoint/2010/main" val="1577695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7DD176D9-92A5-4F6F-A003-B1B39E560572}"/>
              </a:ext>
            </a:extLst>
          </p:cNvPr>
          <p:cNvSpPr/>
          <p:nvPr/>
        </p:nvSpPr>
        <p:spPr>
          <a:xfrm>
            <a:off x="539750" y="620713"/>
            <a:ext cx="8064500" cy="1477962"/>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Myślenie systemowe</a:t>
            </a:r>
          </a:p>
          <a:p>
            <a:pPr eaLnBrk="1" hangingPunct="1">
              <a:defRPr/>
            </a:pPr>
            <a:endParaRPr lang="pl-PL" sz="2700" dirty="0">
              <a:solidFill>
                <a:srgbClr val="0070C0"/>
              </a:solidFill>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
        <p:nvSpPr>
          <p:cNvPr id="27652" name="Prostokąt 2">
            <a:extLst>
              <a:ext uri="{FF2B5EF4-FFF2-40B4-BE49-F238E27FC236}">
                <a16:creationId xmlns:a16="http://schemas.microsoft.com/office/drawing/2014/main" id="{48B3AE24-9D02-4127-80F4-3D20F37688CC}"/>
              </a:ext>
            </a:extLst>
          </p:cNvPr>
          <p:cNvSpPr>
            <a:spLocks noChangeArrowheads="1"/>
          </p:cNvSpPr>
          <p:nvPr/>
        </p:nvSpPr>
        <p:spPr bwMode="auto">
          <a:xfrm>
            <a:off x="431800" y="1557338"/>
            <a:ext cx="82804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600"/>
              </a:spcBef>
              <a:spcAft>
                <a:spcPts val="600"/>
              </a:spcAft>
              <a:buFontTx/>
              <a:buNone/>
            </a:pPr>
            <a:r>
              <a:rPr lang="pl-PL" altLang="pl-PL" sz="1800">
                <a:ea typeface="Calibri" panose="020F0502020204030204" pitchFamily="34" charset="0"/>
                <a:cs typeface="Times New Roman" panose="02020603050405020304" pitchFamily="18" charset="0"/>
              </a:rPr>
              <a:t>We współczesnym świecie coraz częściej analizujemy i podejmujemy decyzje w odniesieniu do systemów: zbiorów wzajemnie na siebie oddziaływujących elementów, o dużej złożoności. </a:t>
            </a:r>
            <a:endParaRPr lang="pl-PL" altLang="pl-PL"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buFontTx/>
              <a:buNone/>
            </a:pPr>
            <a:r>
              <a:rPr lang="pl-PL" altLang="pl-PL" sz="1800">
                <a:ea typeface="Calibri" panose="020F0502020204030204" pitchFamily="34" charset="0"/>
                <a:cs typeface="Times New Roman" panose="02020603050405020304" pitchFamily="18" charset="0"/>
              </a:rPr>
              <a:t>Te wzajemne zależności powodują, że w odniesieniu do każdego działania musimy zarówno rozważyć wyniki pożądane, jak i skutki uboczne, najczęściej niezamierzone i trudne do przewidzenia.</a:t>
            </a:r>
            <a:endParaRPr lang="pl-PL" altLang="pl-PL"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buFontTx/>
              <a:buNone/>
            </a:pPr>
            <a:r>
              <a:rPr lang="pl-PL" altLang="pl-PL" sz="1800">
                <a:ea typeface="Calibri" panose="020F0502020204030204" pitchFamily="34" charset="0"/>
                <a:cs typeface="Times New Roman" panose="02020603050405020304" pitchFamily="18" charset="0"/>
              </a:rPr>
              <a:t>Sztuka myślenia systemowego (MS) obejmuje uczenie się, w jaki sposób rozpoznawać konsekwencje wybranych przez nas działań oraz porównywać je ze sobą.</a:t>
            </a:r>
            <a:endParaRPr lang="pl-PL" altLang="pl-PL" sz="1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83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rostokąt 1">
            <a:extLst>
              <a:ext uri="{FF2B5EF4-FFF2-40B4-BE49-F238E27FC236}">
                <a16:creationId xmlns:a16="http://schemas.microsoft.com/office/drawing/2014/main" id="{2CFB224A-3FD0-4417-813F-878F3F38FC85}"/>
              </a:ext>
            </a:extLst>
          </p:cNvPr>
          <p:cNvSpPr>
            <a:spLocks noChangeArrowheads="1"/>
          </p:cNvSpPr>
          <p:nvPr/>
        </p:nvSpPr>
        <p:spPr bwMode="auto">
          <a:xfrm>
            <a:off x="468312" y="1844824"/>
            <a:ext cx="8207375" cy="254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l-PL" altLang="pl-PL" sz="3700" b="1" dirty="0">
                <a:solidFill>
                  <a:srgbClr val="0070C0"/>
                </a:solidFill>
                <a:latin typeface="Calibri" panose="020F0502020204030204" pitchFamily="34" charset="0"/>
              </a:rPr>
              <a:t>Szkoła jako organizacja ucząca się </a:t>
            </a:r>
          </a:p>
          <a:p>
            <a:pPr algn="ctr" eaLnBrk="1" hangingPunct="1">
              <a:lnSpc>
                <a:spcPct val="115000"/>
              </a:lnSpc>
              <a:spcBef>
                <a:spcPts val="2400"/>
              </a:spcBef>
              <a:buFontTx/>
              <a:buNone/>
            </a:pPr>
            <a:r>
              <a:rPr lang="pl-PL" altLang="pl-PL" sz="2700" dirty="0">
                <a:solidFill>
                  <a:srgbClr val="595959"/>
                </a:solidFill>
                <a:latin typeface="Calibri" panose="020F0502020204030204" pitchFamily="34" charset="0"/>
              </a:rPr>
              <a:t>Część II: Jak możemy wspierać nasze szkoły/ przedszkola w stawaniu się organizacjami uczącymi się? </a:t>
            </a:r>
          </a:p>
          <a:p>
            <a:pPr algn="just" eaLnBrk="1" hangingPunct="1">
              <a:lnSpc>
                <a:spcPct val="115000"/>
              </a:lnSpc>
              <a:spcBef>
                <a:spcPct val="0"/>
              </a:spcBef>
              <a:spcAft>
                <a:spcPts val="1000"/>
              </a:spcAft>
              <a:buFontTx/>
              <a:buNone/>
            </a:pPr>
            <a:endParaRPr lang="pl-PL" altLang="pl-PL" sz="37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161821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rostokąt 1">
            <a:extLst>
              <a:ext uri="{FF2B5EF4-FFF2-40B4-BE49-F238E27FC236}">
                <a16:creationId xmlns:a16="http://schemas.microsoft.com/office/drawing/2014/main" id="{559E0D6A-66C4-4789-B804-A065BC4772F2}"/>
              </a:ext>
            </a:extLst>
          </p:cNvPr>
          <p:cNvSpPr>
            <a:spLocks noChangeArrowheads="1"/>
          </p:cNvSpPr>
          <p:nvPr/>
        </p:nvSpPr>
        <p:spPr bwMode="auto">
          <a:xfrm>
            <a:off x="1187624" y="1916832"/>
            <a:ext cx="712946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SzPts val="900"/>
              <a:buFontTx/>
              <a:buNone/>
            </a:pPr>
            <a:r>
              <a:rPr lang="pl-PL" altLang="pl-PL" sz="3700" dirty="0">
                <a:solidFill>
                  <a:srgbClr val="0070C0"/>
                </a:solidFill>
                <a:latin typeface="Calibri" panose="020F0502020204030204" pitchFamily="34" charset="0"/>
              </a:rPr>
              <a:t>Nasze szkoły / przedszkola przez pryzmat organizacji uczących się </a:t>
            </a:r>
          </a:p>
          <a:p>
            <a:pPr algn="ctr" eaLnBrk="1" hangingPunct="1">
              <a:lnSpc>
                <a:spcPct val="150000"/>
              </a:lnSpc>
              <a:spcBef>
                <a:spcPct val="0"/>
              </a:spcBef>
              <a:buSzPts val="900"/>
              <a:buFontTx/>
              <a:buNone/>
            </a:pPr>
            <a:r>
              <a:rPr lang="pl-PL" altLang="pl-PL" sz="3700" dirty="0">
                <a:solidFill>
                  <a:srgbClr val="0070C0"/>
                </a:solidFill>
                <a:latin typeface="Calibri" panose="020F0502020204030204" pitchFamily="34" charset="0"/>
              </a:rPr>
              <a:t> - refleksja indywidualna </a:t>
            </a:r>
            <a:endParaRPr lang="pl-PL" altLang="pl-PL" sz="3700" dirty="0">
              <a:solidFill>
                <a:srgbClr val="0070C0"/>
              </a:solidFill>
            </a:endParaRPr>
          </a:p>
        </p:txBody>
      </p:sp>
    </p:spTree>
    <p:extLst>
      <p:ext uri="{BB962C8B-B14F-4D97-AF65-F5344CB8AC3E}">
        <p14:creationId xmlns:p14="http://schemas.microsoft.com/office/powerpoint/2010/main" val="25069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Obraz 1">
            <a:extLst>
              <a:ext uri="{FF2B5EF4-FFF2-40B4-BE49-F238E27FC236}">
                <a16:creationId xmlns:a16="http://schemas.microsoft.com/office/drawing/2014/main" id="{9A7F04EB-C2CA-40DE-AEB3-3CE46E3221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68413"/>
            <a:ext cx="6029474" cy="44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pole tekstowe 8">
            <a:extLst>
              <a:ext uri="{FF2B5EF4-FFF2-40B4-BE49-F238E27FC236}">
                <a16:creationId xmlns:a16="http://schemas.microsoft.com/office/drawing/2014/main" id="{3C20E000-353C-4FFD-85E0-59ACAB51CD79}"/>
              </a:ext>
            </a:extLst>
          </p:cNvPr>
          <p:cNvSpPr txBox="1">
            <a:spLocks noChangeArrowheads="1"/>
          </p:cNvSpPr>
          <p:nvPr/>
        </p:nvSpPr>
        <p:spPr bwMode="auto">
          <a:xfrm>
            <a:off x="-32657" y="95249"/>
            <a:ext cx="6980921"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pl-PL" altLang="pl-PL" sz="2000" b="1" dirty="0">
                <a:solidFill>
                  <a:srgbClr val="002060"/>
                </a:solidFill>
              </a:rPr>
              <a:t>W jakim stopniu szkoły/przedszkola spełniają </a:t>
            </a:r>
          </a:p>
          <a:p>
            <a:pPr algn="ctr">
              <a:buFontTx/>
              <a:buNone/>
            </a:pPr>
            <a:r>
              <a:rPr lang="pl-PL" altLang="pl-PL" sz="2000" b="1" dirty="0">
                <a:solidFill>
                  <a:srgbClr val="002060"/>
                </a:solidFill>
              </a:rPr>
              <a:t>warunki organizacji uczących się</a:t>
            </a:r>
          </a:p>
          <a:p>
            <a:pPr algn="ctr">
              <a:buFontTx/>
              <a:buNone/>
            </a:pPr>
            <a:r>
              <a:rPr lang="pl-PL" altLang="pl-PL" sz="2000" b="1" dirty="0">
                <a:solidFill>
                  <a:srgbClr val="002060"/>
                </a:solidFill>
              </a:rPr>
              <a:t> w odniesieniu do poszczególnych czynników?</a:t>
            </a:r>
            <a:endParaRPr lang="pl-PL" altLang="pl-PL" sz="2000" dirty="0">
              <a:solidFill>
                <a:srgbClr val="002060"/>
              </a:solidFill>
            </a:endParaRPr>
          </a:p>
          <a:p>
            <a:endParaRPr lang="pl-PL" altLang="pl-PL" dirty="0"/>
          </a:p>
        </p:txBody>
      </p:sp>
    </p:spTree>
    <p:extLst>
      <p:ext uri="{BB962C8B-B14F-4D97-AF65-F5344CB8AC3E}">
        <p14:creationId xmlns:p14="http://schemas.microsoft.com/office/powerpoint/2010/main" val="218637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4">
            <a:extLst>
              <a:ext uri="{FF2B5EF4-FFF2-40B4-BE49-F238E27FC236}">
                <a16:creationId xmlns:a16="http://schemas.microsoft.com/office/drawing/2014/main" id="{E8E69E95-30F6-43D1-852C-29B99F94DD6F}"/>
              </a:ext>
            </a:extLst>
          </p:cNvPr>
          <p:cNvSpPr>
            <a:spLocks noGrp="1"/>
          </p:cNvSpPr>
          <p:nvPr>
            <p:ph type="title"/>
          </p:nvPr>
        </p:nvSpPr>
        <p:spPr>
          <a:xfrm>
            <a:off x="107504" y="290513"/>
            <a:ext cx="7561088" cy="827087"/>
          </a:xfrm>
        </p:spPr>
        <p:txBody>
          <a:bodyPr/>
          <a:lstStyle/>
          <a:p>
            <a:pPr>
              <a:defRPr/>
            </a:pPr>
            <a:r>
              <a:rPr lang="pl-PL" altLang="pl-PL" sz="2800" b="1" kern="1200" dirty="0">
                <a:solidFill>
                  <a:srgbClr val="0070C0"/>
                </a:solidFill>
                <a:latin typeface="Calibri" panose="020F0502020204030204" pitchFamily="34" charset="0"/>
                <a:ea typeface="+mn-ea"/>
              </a:rPr>
              <a:t>Dyskusja zogniskowana w oparciu o cykl Kolba</a:t>
            </a:r>
          </a:p>
        </p:txBody>
      </p:sp>
      <p:sp>
        <p:nvSpPr>
          <p:cNvPr id="31747" name="PoleTekstowe 7">
            <a:extLst>
              <a:ext uri="{FF2B5EF4-FFF2-40B4-BE49-F238E27FC236}">
                <a16:creationId xmlns:a16="http://schemas.microsoft.com/office/drawing/2014/main" id="{A5CAEE77-B372-4BAA-8AD4-96B3B97FF2CF}"/>
              </a:ext>
            </a:extLst>
          </p:cNvPr>
          <p:cNvSpPr txBox="1">
            <a:spLocks noChangeArrowheads="1"/>
          </p:cNvSpPr>
          <p:nvPr/>
        </p:nvSpPr>
        <p:spPr bwMode="auto">
          <a:xfrm>
            <a:off x="2771775" y="1395413"/>
            <a:ext cx="309721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 typeface="Times New Roman" panose="02020603050405020304" pitchFamily="18" charset="0"/>
              <a:buNone/>
            </a:pPr>
            <a:r>
              <a:rPr lang="pl-PL" altLang="pl-PL" sz="1800" b="1"/>
              <a:t>1. FAKTY</a:t>
            </a:r>
            <a:endParaRPr lang="pl-PL" altLang="pl-PL" sz="1600" b="1"/>
          </a:p>
          <a:p>
            <a:pPr algn="ctr" eaLnBrk="1" hangingPunct="1">
              <a:spcBef>
                <a:spcPct val="0"/>
              </a:spcBef>
              <a:buClr>
                <a:srgbClr val="000000"/>
              </a:buClr>
              <a:buFont typeface="Times New Roman" panose="02020603050405020304" pitchFamily="18" charset="0"/>
              <a:buNone/>
            </a:pPr>
            <a:r>
              <a:rPr lang="pl-PL" altLang="pl-PL" sz="1600"/>
              <a:t> Jak jest? </a:t>
            </a:r>
          </a:p>
        </p:txBody>
      </p:sp>
      <p:sp>
        <p:nvSpPr>
          <p:cNvPr id="31748" name="PoleTekstowe 9">
            <a:extLst>
              <a:ext uri="{FF2B5EF4-FFF2-40B4-BE49-F238E27FC236}">
                <a16:creationId xmlns:a16="http://schemas.microsoft.com/office/drawing/2014/main" id="{66A24C09-CCB4-4723-B4BA-5B17CEFC0680}"/>
              </a:ext>
            </a:extLst>
          </p:cNvPr>
          <p:cNvSpPr txBox="1">
            <a:spLocks noChangeArrowheads="1"/>
          </p:cNvSpPr>
          <p:nvPr/>
        </p:nvSpPr>
        <p:spPr bwMode="auto">
          <a:xfrm>
            <a:off x="4673073" y="2149475"/>
            <a:ext cx="39957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
                <a:srgbClr val="000000"/>
              </a:buClr>
              <a:buFont typeface="Times New Roman" panose="02020603050405020304" pitchFamily="18" charset="0"/>
              <a:buNone/>
            </a:pPr>
            <a:r>
              <a:rPr lang="pl-PL" altLang="pl-PL" sz="1800" b="1" dirty="0"/>
              <a:t>2</a:t>
            </a:r>
            <a:r>
              <a:rPr lang="pl-PL" altLang="pl-PL" sz="1600" b="1" dirty="0"/>
              <a:t>. REFLEKSJA</a:t>
            </a:r>
          </a:p>
          <a:p>
            <a:pPr algn="r" eaLnBrk="1" hangingPunct="1">
              <a:spcBef>
                <a:spcPct val="0"/>
              </a:spcBef>
              <a:buClr>
                <a:srgbClr val="000000"/>
              </a:buClr>
              <a:buFont typeface="Times New Roman" panose="02020603050405020304" pitchFamily="18" charset="0"/>
              <a:buNone/>
            </a:pPr>
            <a:endParaRPr lang="pl-PL" altLang="pl-PL" sz="1600" dirty="0">
              <a:solidFill>
                <a:srgbClr val="000000"/>
              </a:solidFill>
            </a:endParaRPr>
          </a:p>
          <a:p>
            <a:pPr algn="r" eaLnBrk="1" hangingPunct="1">
              <a:spcBef>
                <a:spcPct val="0"/>
              </a:spcBef>
              <a:buClr>
                <a:srgbClr val="000000"/>
              </a:buClr>
              <a:buFont typeface="Times New Roman" panose="02020603050405020304" pitchFamily="18" charset="0"/>
              <a:buNone/>
            </a:pPr>
            <a:r>
              <a:rPr lang="pl-PL" altLang="pl-PL" sz="1600" dirty="0">
                <a:solidFill>
                  <a:srgbClr val="000000"/>
                </a:solidFill>
              </a:rPr>
              <a:t>Z czego jesteście zadowoleni i daliście wysoką notę?</a:t>
            </a:r>
          </a:p>
          <a:p>
            <a:pPr algn="r" eaLnBrk="1" hangingPunct="1">
              <a:spcBef>
                <a:spcPct val="0"/>
              </a:spcBef>
              <a:buClr>
                <a:srgbClr val="000000"/>
              </a:buClr>
              <a:buFont typeface="Times New Roman" panose="02020603050405020304" pitchFamily="18" charset="0"/>
              <a:buNone/>
            </a:pPr>
            <a:r>
              <a:rPr lang="pl-PL" altLang="pl-PL" sz="1600" dirty="0">
                <a:solidFill>
                  <a:srgbClr val="000000"/>
                </a:solidFill>
              </a:rPr>
              <a:t>Co konkretnie powoduje to zadowolenie (przykłady)?</a:t>
            </a:r>
          </a:p>
          <a:p>
            <a:pPr algn="r" eaLnBrk="1" hangingPunct="1">
              <a:spcBef>
                <a:spcPct val="0"/>
              </a:spcBef>
              <a:buClr>
                <a:srgbClr val="000000"/>
              </a:buClr>
              <a:buFont typeface="Times New Roman" panose="02020603050405020304" pitchFamily="18" charset="0"/>
              <a:buNone/>
            </a:pPr>
            <a:r>
              <a:rPr lang="pl-PL" altLang="pl-PL" sz="1600" dirty="0">
                <a:solidFill>
                  <a:srgbClr val="000000"/>
                </a:solidFill>
              </a:rPr>
              <a:t>Co się nie udaje?</a:t>
            </a:r>
          </a:p>
          <a:p>
            <a:pPr algn="r" eaLnBrk="1" hangingPunct="1">
              <a:spcBef>
                <a:spcPct val="0"/>
              </a:spcBef>
              <a:buClr>
                <a:srgbClr val="000000"/>
              </a:buClr>
              <a:buFont typeface="Times New Roman" panose="02020603050405020304" pitchFamily="18" charset="0"/>
              <a:buNone/>
            </a:pPr>
            <a:r>
              <a:rPr lang="pl-PL" altLang="pl-PL" sz="1600" dirty="0">
                <a:solidFill>
                  <a:srgbClr val="000000"/>
                </a:solidFill>
              </a:rPr>
              <a:t>Z czego nie jesteście zadowoleni i daliście niską notę?</a:t>
            </a:r>
          </a:p>
          <a:p>
            <a:pPr algn="r" eaLnBrk="1" hangingPunct="1">
              <a:spcBef>
                <a:spcPct val="0"/>
              </a:spcBef>
              <a:buClr>
                <a:srgbClr val="000000"/>
              </a:buClr>
              <a:buFont typeface="Times New Roman" panose="02020603050405020304" pitchFamily="18" charset="0"/>
              <a:buNone/>
            </a:pPr>
            <a:r>
              <a:rPr lang="pl-PL" altLang="pl-PL" sz="1600" dirty="0">
                <a:solidFill>
                  <a:srgbClr val="000000"/>
                </a:solidFill>
              </a:rPr>
              <a:t>Z czego to wynika?</a:t>
            </a:r>
          </a:p>
        </p:txBody>
      </p:sp>
      <p:sp>
        <p:nvSpPr>
          <p:cNvPr id="31749" name="PoleTekstowe 10">
            <a:extLst>
              <a:ext uri="{FF2B5EF4-FFF2-40B4-BE49-F238E27FC236}">
                <a16:creationId xmlns:a16="http://schemas.microsoft.com/office/drawing/2014/main" id="{28810131-1522-4D53-8BE9-E8B1CA03CA44}"/>
              </a:ext>
            </a:extLst>
          </p:cNvPr>
          <p:cNvSpPr txBox="1">
            <a:spLocks noChangeArrowheads="1"/>
          </p:cNvSpPr>
          <p:nvPr/>
        </p:nvSpPr>
        <p:spPr bwMode="auto">
          <a:xfrm>
            <a:off x="1852613" y="4708525"/>
            <a:ext cx="568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0"/>
              </a:spcBef>
              <a:buClr>
                <a:srgbClr val="000000"/>
              </a:buClr>
              <a:buFont typeface="Times New Roman" panose="02020603050405020304" pitchFamily="18" charset="0"/>
              <a:buNone/>
            </a:pPr>
            <a:r>
              <a:rPr lang="pl-PL" altLang="pl-PL" sz="1600" b="1" dirty="0"/>
              <a:t>3. GENERALIZACJA – WNIOSKI</a:t>
            </a:r>
          </a:p>
          <a:p>
            <a:pPr algn="ctr" eaLnBrk="1" hangingPunct="1">
              <a:lnSpc>
                <a:spcPct val="110000"/>
              </a:lnSpc>
              <a:spcBef>
                <a:spcPct val="0"/>
              </a:spcBef>
              <a:buClr>
                <a:srgbClr val="000000"/>
              </a:buClr>
              <a:buFont typeface="Times New Roman" panose="02020603050405020304" pitchFamily="18" charset="0"/>
              <a:buNone/>
            </a:pPr>
            <a:r>
              <a:rPr lang="pl-PL" altLang="pl-PL" sz="1600" dirty="0">
                <a:solidFill>
                  <a:srgbClr val="000000"/>
                </a:solidFill>
              </a:rPr>
              <a:t>Co to  oznacza dla JST?</a:t>
            </a:r>
          </a:p>
          <a:p>
            <a:pPr algn="ctr" eaLnBrk="1" hangingPunct="1">
              <a:lnSpc>
                <a:spcPct val="110000"/>
              </a:lnSpc>
              <a:spcBef>
                <a:spcPct val="0"/>
              </a:spcBef>
              <a:buClr>
                <a:srgbClr val="000000"/>
              </a:buClr>
              <a:buFont typeface="Times New Roman" panose="02020603050405020304" pitchFamily="18" charset="0"/>
              <a:buNone/>
            </a:pPr>
            <a:r>
              <a:rPr lang="pl-PL" altLang="pl-PL" sz="1600" dirty="0">
                <a:solidFill>
                  <a:srgbClr val="000000"/>
                </a:solidFill>
              </a:rPr>
              <a:t>Jakie wnioski z tego płyną?</a:t>
            </a:r>
          </a:p>
        </p:txBody>
      </p:sp>
      <p:sp>
        <p:nvSpPr>
          <p:cNvPr id="31750" name="PoleTekstowe 11">
            <a:extLst>
              <a:ext uri="{FF2B5EF4-FFF2-40B4-BE49-F238E27FC236}">
                <a16:creationId xmlns:a16="http://schemas.microsoft.com/office/drawing/2014/main" id="{1EF494F6-DE06-404D-AE45-614643F3A995}"/>
              </a:ext>
            </a:extLst>
          </p:cNvPr>
          <p:cNvSpPr txBox="1">
            <a:spLocks noChangeArrowheads="1"/>
          </p:cNvSpPr>
          <p:nvPr/>
        </p:nvSpPr>
        <p:spPr bwMode="auto">
          <a:xfrm>
            <a:off x="395288" y="2565400"/>
            <a:ext cx="3744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000000"/>
              </a:buClr>
              <a:buFont typeface="Times New Roman" panose="02020603050405020304" pitchFamily="18" charset="0"/>
              <a:buNone/>
            </a:pPr>
            <a:r>
              <a:rPr lang="pl-PL" altLang="pl-PL" sz="1600" b="1" dirty="0"/>
              <a:t> 4. REKOMENDACJA ZMIANY - PLANOWNIE </a:t>
            </a:r>
          </a:p>
          <a:p>
            <a:pPr eaLnBrk="1" hangingPunct="1">
              <a:spcBef>
                <a:spcPct val="0"/>
              </a:spcBef>
              <a:buClr>
                <a:srgbClr val="000000"/>
              </a:buClr>
              <a:buFont typeface="Times New Roman" panose="02020603050405020304" pitchFamily="18" charset="0"/>
              <a:buNone/>
            </a:pPr>
            <a:r>
              <a:rPr lang="pl-PL" altLang="pl-PL" sz="1600" dirty="0">
                <a:solidFill>
                  <a:srgbClr val="000000"/>
                </a:solidFill>
              </a:rPr>
              <a:t>    Pięć pytań Jona Scherera (5Q)</a:t>
            </a:r>
          </a:p>
          <a:p>
            <a:pPr eaLnBrk="1" hangingPunct="1">
              <a:spcBef>
                <a:spcPct val="0"/>
              </a:spcBef>
              <a:buClr>
                <a:srgbClr val="000000"/>
              </a:buClr>
              <a:buFont typeface="Times New Roman" panose="02020603050405020304" pitchFamily="18" charset="0"/>
              <a:buNone/>
            </a:pPr>
            <a:endParaRPr lang="pl-PL" altLang="pl-PL" sz="1600" dirty="0"/>
          </a:p>
        </p:txBody>
      </p:sp>
    </p:spTree>
    <p:extLst>
      <p:ext uri="{BB962C8B-B14F-4D97-AF65-F5344CB8AC3E}">
        <p14:creationId xmlns:p14="http://schemas.microsoft.com/office/powerpoint/2010/main" val="410656084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rostokąt 1">
            <a:extLst>
              <a:ext uri="{FF2B5EF4-FFF2-40B4-BE49-F238E27FC236}">
                <a16:creationId xmlns:a16="http://schemas.microsoft.com/office/drawing/2014/main" id="{D6690BE2-7DD0-438D-8DBC-3CB5DFD99EA8}"/>
              </a:ext>
            </a:extLst>
          </p:cNvPr>
          <p:cNvSpPr>
            <a:spLocks noChangeArrowheads="1"/>
          </p:cNvSpPr>
          <p:nvPr/>
        </p:nvSpPr>
        <p:spPr bwMode="auto">
          <a:xfrm>
            <a:off x="755650" y="549275"/>
            <a:ext cx="71294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Pts val="900"/>
              <a:buFontTx/>
              <a:buNone/>
            </a:pPr>
            <a:r>
              <a:rPr lang="pl-PL" altLang="pl-PL" sz="2700">
                <a:solidFill>
                  <a:srgbClr val="0070C0"/>
                </a:solidFill>
                <a:latin typeface="Calibri" panose="020F0502020204030204" pitchFamily="34" charset="0"/>
              </a:rPr>
              <a:t>Metoda 5Q</a:t>
            </a:r>
          </a:p>
        </p:txBody>
      </p:sp>
      <p:sp>
        <p:nvSpPr>
          <p:cNvPr id="4" name="Symbol zastępczy zawartości 2">
            <a:extLst>
              <a:ext uri="{FF2B5EF4-FFF2-40B4-BE49-F238E27FC236}">
                <a16:creationId xmlns:a16="http://schemas.microsoft.com/office/drawing/2014/main" id="{DB756CB1-8D71-4415-ACEC-69A8967166C1}"/>
              </a:ext>
            </a:extLst>
          </p:cNvPr>
          <p:cNvSpPr txBox="1">
            <a:spLocks/>
          </p:cNvSpPr>
          <p:nvPr/>
        </p:nvSpPr>
        <p:spPr>
          <a:xfrm>
            <a:off x="684213" y="1628775"/>
            <a:ext cx="7980362" cy="38877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150000"/>
              </a:lnSpc>
              <a:buClr>
                <a:srgbClr val="0070C0"/>
              </a:buClr>
              <a:buFont typeface="Wingdings" panose="05000000000000000000" pitchFamily="2" charset="2"/>
              <a:buChar char="Ø"/>
              <a:defRPr/>
            </a:pPr>
            <a:r>
              <a:rPr lang="pl-PL" altLang="pl-PL" sz="2000" kern="0" dirty="0"/>
              <a:t>Opiera się ona na założeniach inspirującego poradnika </a:t>
            </a:r>
            <a:br>
              <a:rPr lang="pl-PL" altLang="pl-PL" sz="2000" kern="0" dirty="0"/>
            </a:br>
            <a:r>
              <a:rPr lang="pl-PL" altLang="pl-PL" sz="2000" kern="0" dirty="0"/>
              <a:t>Dr. Johna </a:t>
            </a:r>
            <a:r>
              <a:rPr lang="pl-PL" altLang="pl-PL" sz="2000" kern="0" dirty="0" err="1"/>
              <a:t>Scherera</a:t>
            </a:r>
            <a:r>
              <a:rPr lang="pl-PL" altLang="pl-PL" sz="2000" kern="0" dirty="0"/>
              <a:t>, pt. „Pięć pytań, które zmieniają wszystko” („Five </a:t>
            </a:r>
            <a:r>
              <a:rPr lang="pl-PL" altLang="pl-PL" sz="2000" kern="0" dirty="0" err="1"/>
              <a:t>Questions</a:t>
            </a:r>
            <a:r>
              <a:rPr lang="pl-PL" altLang="pl-PL" sz="2000" kern="0" dirty="0"/>
              <a:t> </a:t>
            </a:r>
            <a:r>
              <a:rPr lang="pl-PL" altLang="pl-PL" sz="2000" kern="0" dirty="0" err="1"/>
              <a:t>That</a:t>
            </a:r>
            <a:r>
              <a:rPr lang="pl-PL" altLang="pl-PL" sz="2000" kern="0" dirty="0"/>
              <a:t> </a:t>
            </a:r>
            <a:r>
              <a:rPr lang="pl-PL" altLang="pl-PL" sz="2000" kern="0" dirty="0" err="1"/>
              <a:t>Change</a:t>
            </a:r>
            <a:r>
              <a:rPr lang="pl-PL" altLang="pl-PL" sz="2000" kern="0" dirty="0"/>
              <a:t> </a:t>
            </a:r>
            <a:r>
              <a:rPr lang="pl-PL" altLang="pl-PL" sz="2000" kern="0" dirty="0" err="1"/>
              <a:t>Everything</a:t>
            </a:r>
            <a:r>
              <a:rPr lang="pl-PL" altLang="pl-PL" sz="2000" kern="0" dirty="0"/>
              <a:t>”)</a:t>
            </a:r>
          </a:p>
          <a:p>
            <a:pPr>
              <a:lnSpc>
                <a:spcPct val="150000"/>
              </a:lnSpc>
              <a:buClr>
                <a:srgbClr val="0070C0"/>
              </a:buClr>
              <a:buFont typeface="Wingdings" panose="05000000000000000000" pitchFamily="2" charset="2"/>
              <a:buChar char="Ø"/>
              <a:defRPr/>
            </a:pPr>
            <a:endParaRPr lang="pl-PL" altLang="pl-PL" sz="2000" kern="0" dirty="0"/>
          </a:p>
          <a:p>
            <a:pPr>
              <a:lnSpc>
                <a:spcPct val="150000"/>
              </a:lnSpc>
              <a:buClr>
                <a:srgbClr val="0070C0"/>
              </a:buClr>
              <a:buFont typeface="Wingdings" panose="05000000000000000000" pitchFamily="2" charset="2"/>
              <a:buChar char="Ø"/>
              <a:defRPr/>
            </a:pPr>
            <a:r>
              <a:rPr lang="pl-PL" altLang="pl-PL" sz="2000" kern="0" dirty="0"/>
              <a:t>Metoda 5Q  jest zaproszeniem do podróż od stanu obecnego do stanu pożądanego, w celu odkrycia nowych działań przybliżających do celu.</a:t>
            </a:r>
          </a:p>
        </p:txBody>
      </p:sp>
    </p:spTree>
    <p:extLst>
      <p:ext uri="{BB962C8B-B14F-4D97-AF65-F5344CB8AC3E}">
        <p14:creationId xmlns:p14="http://schemas.microsoft.com/office/powerpoint/2010/main" val="387705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Prostokąt 1">
            <a:extLst>
              <a:ext uri="{FF2B5EF4-FFF2-40B4-BE49-F238E27FC236}">
                <a16:creationId xmlns:a16="http://schemas.microsoft.com/office/drawing/2014/main" id="{E8270F92-9DE7-41E3-9B57-6193C672D81B}"/>
              </a:ext>
            </a:extLst>
          </p:cNvPr>
          <p:cNvSpPr>
            <a:spLocks noChangeArrowheads="1"/>
          </p:cNvSpPr>
          <p:nvPr/>
        </p:nvSpPr>
        <p:spPr bwMode="auto">
          <a:xfrm>
            <a:off x="539750" y="188640"/>
            <a:ext cx="71294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SzPts val="900"/>
              <a:buFontTx/>
              <a:buNone/>
            </a:pPr>
            <a:r>
              <a:rPr lang="pl-PL" altLang="pl-PL" sz="2700" dirty="0">
                <a:solidFill>
                  <a:srgbClr val="0070C0"/>
                </a:solidFill>
                <a:latin typeface="Calibri" panose="020F0502020204030204" pitchFamily="34" charset="0"/>
              </a:rPr>
              <a:t>Metoda 5Q</a:t>
            </a:r>
          </a:p>
        </p:txBody>
      </p:sp>
      <p:sp>
        <p:nvSpPr>
          <p:cNvPr id="34821" name="Symbol zastępczy zawartości 4">
            <a:extLst>
              <a:ext uri="{FF2B5EF4-FFF2-40B4-BE49-F238E27FC236}">
                <a16:creationId xmlns:a16="http://schemas.microsoft.com/office/drawing/2014/main" id="{3E4AE844-3A57-46A5-958C-33E867A04490}"/>
              </a:ext>
            </a:extLst>
          </p:cNvPr>
          <p:cNvSpPr txBox="1">
            <a:spLocks/>
          </p:cNvSpPr>
          <p:nvPr/>
        </p:nvSpPr>
        <p:spPr bwMode="auto">
          <a:xfrm>
            <a:off x="251520" y="1124744"/>
            <a:ext cx="864096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30000"/>
              </a:lnSpc>
              <a:buClr>
                <a:srgbClr val="0070C0"/>
              </a:buClr>
              <a:buFontTx/>
              <a:buAutoNum type="arabicPeriod"/>
            </a:pPr>
            <a:r>
              <a:rPr lang="pl-PL" altLang="pl-PL" sz="2300" dirty="0"/>
              <a:t> </a:t>
            </a:r>
            <a:r>
              <a:rPr lang="pl-PL" altLang="pl-PL" sz="2000" dirty="0"/>
              <a:t>Czego jako samorządy  możemy robić</a:t>
            </a:r>
            <a:r>
              <a:rPr lang="pl-PL" altLang="pl-PL" sz="2000" dirty="0">
                <a:solidFill>
                  <a:srgbClr val="FF0000"/>
                </a:solidFill>
              </a:rPr>
              <a:t> </a:t>
            </a:r>
            <a:r>
              <a:rPr lang="pl-PL" altLang="pl-PL" sz="2000" dirty="0">
                <a:solidFill>
                  <a:srgbClr val="C00000"/>
                </a:solidFill>
              </a:rPr>
              <a:t>więcej,</a:t>
            </a:r>
            <a:r>
              <a:rPr lang="pl-PL" altLang="pl-PL" sz="2000" dirty="0"/>
              <a:t> aby szkoły/przedszkola stawały się  organizacjami uczącymi się ?</a:t>
            </a:r>
          </a:p>
          <a:p>
            <a:pPr algn="just">
              <a:lnSpc>
                <a:spcPct val="130000"/>
              </a:lnSpc>
              <a:buClr>
                <a:srgbClr val="0070C0"/>
              </a:buClr>
              <a:buFontTx/>
              <a:buAutoNum type="arabicPeriod"/>
            </a:pPr>
            <a:r>
              <a:rPr lang="pl-PL" altLang="pl-PL" sz="2000" dirty="0"/>
              <a:t> Czego jako samorządy  możemy robić </a:t>
            </a:r>
            <a:r>
              <a:rPr lang="pl-PL" altLang="pl-PL" sz="2000" dirty="0">
                <a:solidFill>
                  <a:srgbClr val="C00000"/>
                </a:solidFill>
              </a:rPr>
              <a:t>mniej,</a:t>
            </a:r>
            <a:r>
              <a:rPr lang="pl-PL" altLang="pl-PL" sz="2000" dirty="0"/>
              <a:t> aby szkoły/przedszkola stawały się  organizacjami uczącymi się ?</a:t>
            </a:r>
            <a:r>
              <a:rPr lang="pl-PL" altLang="pl-PL" sz="2000" dirty="0">
                <a:solidFill>
                  <a:srgbClr val="2D2DB9"/>
                </a:solidFill>
              </a:rPr>
              <a:t> </a:t>
            </a:r>
            <a:endParaRPr lang="pl-PL" altLang="pl-PL" sz="2000" dirty="0"/>
          </a:p>
          <a:p>
            <a:pPr algn="just">
              <a:lnSpc>
                <a:spcPct val="130000"/>
              </a:lnSpc>
              <a:buClr>
                <a:srgbClr val="0070C0"/>
              </a:buClr>
              <a:buFontTx/>
              <a:buAutoNum type="arabicPeriod"/>
            </a:pPr>
            <a:r>
              <a:rPr lang="pl-PL" altLang="pl-PL" sz="2000" dirty="0"/>
              <a:t> Co jako samorządy możemy zrobić </a:t>
            </a:r>
            <a:r>
              <a:rPr lang="pl-PL" altLang="pl-PL" sz="2000" dirty="0">
                <a:solidFill>
                  <a:srgbClr val="C00000"/>
                </a:solidFill>
              </a:rPr>
              <a:t>inaczej,</a:t>
            </a:r>
            <a:r>
              <a:rPr lang="pl-PL" altLang="pl-PL" sz="2000" dirty="0"/>
              <a:t> aby szkoły/przedszkola stawały się  organizacjami uczącymi się ?</a:t>
            </a:r>
          </a:p>
          <a:p>
            <a:pPr algn="just">
              <a:lnSpc>
                <a:spcPct val="130000"/>
              </a:lnSpc>
              <a:buClr>
                <a:srgbClr val="0070C0"/>
              </a:buClr>
              <a:buFontTx/>
              <a:buAutoNum type="arabicPeriod"/>
            </a:pPr>
            <a:r>
              <a:rPr lang="pl-PL" altLang="pl-PL" sz="2000" dirty="0"/>
              <a:t> Co jako samorządy możemy </a:t>
            </a:r>
            <a:r>
              <a:rPr lang="pl-PL" altLang="pl-PL" sz="2000" dirty="0">
                <a:solidFill>
                  <a:srgbClr val="C00000"/>
                </a:solidFill>
              </a:rPr>
              <a:t>przestać</a:t>
            </a:r>
            <a:r>
              <a:rPr lang="pl-PL" altLang="pl-PL" sz="2000" dirty="0"/>
              <a:t> robić, aby szkoły/przedszkola stawały się  organizacjami uczącymi się ?</a:t>
            </a:r>
          </a:p>
          <a:p>
            <a:pPr algn="just">
              <a:lnSpc>
                <a:spcPct val="130000"/>
              </a:lnSpc>
              <a:buClr>
                <a:srgbClr val="0070C0"/>
              </a:buClr>
              <a:buFontTx/>
              <a:buAutoNum type="arabicPeriod"/>
            </a:pPr>
            <a:r>
              <a:rPr lang="pl-PL" altLang="pl-PL" sz="2000" dirty="0"/>
              <a:t> Co jako samorządy  możemy  </a:t>
            </a:r>
            <a:r>
              <a:rPr lang="pl-PL" altLang="pl-PL" sz="2000" dirty="0">
                <a:solidFill>
                  <a:srgbClr val="C00000"/>
                </a:solidFill>
              </a:rPr>
              <a:t>zacząć</a:t>
            </a:r>
            <a:r>
              <a:rPr lang="pl-PL" altLang="pl-PL" sz="2000" dirty="0"/>
              <a:t> robić, aby szkoły/przedszkola stawały się  organizacjami uczącymi się ?</a:t>
            </a:r>
          </a:p>
          <a:p>
            <a:pPr algn="just">
              <a:lnSpc>
                <a:spcPct val="130000"/>
              </a:lnSpc>
              <a:buClr>
                <a:srgbClr val="0070C0"/>
              </a:buClr>
              <a:buFontTx/>
              <a:buAutoNum type="arabicPeriod"/>
            </a:pPr>
            <a:endParaRPr lang="pl-PL" altLang="pl-PL" sz="2300" dirty="0"/>
          </a:p>
        </p:txBody>
      </p:sp>
    </p:spTree>
    <p:extLst>
      <p:ext uri="{BB962C8B-B14F-4D97-AF65-F5344CB8AC3E}">
        <p14:creationId xmlns:p14="http://schemas.microsoft.com/office/powerpoint/2010/main" val="148499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rostokąt 1">
            <a:extLst>
              <a:ext uri="{FF2B5EF4-FFF2-40B4-BE49-F238E27FC236}">
                <a16:creationId xmlns:a16="http://schemas.microsoft.com/office/drawing/2014/main" id="{3855A331-F93D-4A5B-A529-0605590FF4A9}"/>
              </a:ext>
            </a:extLst>
          </p:cNvPr>
          <p:cNvSpPr>
            <a:spLocks noChangeArrowheads="1"/>
          </p:cNvSpPr>
          <p:nvPr/>
        </p:nvSpPr>
        <p:spPr bwMode="auto">
          <a:xfrm>
            <a:off x="1043608" y="2204864"/>
            <a:ext cx="7343775" cy="141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l-PL" altLang="pl-PL" sz="3700" b="1" dirty="0">
                <a:solidFill>
                  <a:srgbClr val="0070C0"/>
                </a:solidFill>
                <a:latin typeface="Calibri" panose="020F0502020204030204" pitchFamily="34" charset="0"/>
              </a:rPr>
              <a:t>Szkoła jako organizacja ucząca się </a:t>
            </a:r>
          </a:p>
          <a:p>
            <a:pPr algn="ctr" eaLnBrk="1" hangingPunct="1">
              <a:lnSpc>
                <a:spcPct val="115000"/>
              </a:lnSpc>
              <a:spcBef>
                <a:spcPts val="2400"/>
              </a:spcBef>
              <a:spcAft>
                <a:spcPts val="1000"/>
              </a:spcAft>
              <a:buFontTx/>
              <a:buNone/>
            </a:pPr>
            <a:r>
              <a:rPr lang="pl-PL" altLang="pl-PL" sz="2700" dirty="0">
                <a:solidFill>
                  <a:srgbClr val="595959"/>
                </a:solidFill>
                <a:latin typeface="Calibri" panose="020F0502020204030204" pitchFamily="34" charset="0"/>
              </a:rPr>
              <a:t>Część I: Szkoła na miarę XXI wieku</a:t>
            </a:r>
            <a:endParaRPr lang="pl-PL" altLang="pl-PL" sz="27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3343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91421CF-6CD3-4297-B766-44DE844604EE}"/>
              </a:ext>
            </a:extLst>
          </p:cNvPr>
          <p:cNvSpPr>
            <a:spLocks noChangeArrowheads="1"/>
          </p:cNvSpPr>
          <p:nvPr/>
        </p:nvSpPr>
        <p:spPr bwMode="auto">
          <a:xfrm>
            <a:off x="1619672" y="1700808"/>
            <a:ext cx="575945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l-PL" altLang="pl-PL" sz="2700" dirty="0">
                <a:latin typeface="Calibri" panose="020F0502020204030204" pitchFamily="34" charset="0"/>
              </a:rPr>
              <a:t>Pytanie kluczowe:</a:t>
            </a:r>
          </a:p>
          <a:p>
            <a:pPr algn="ctr">
              <a:spcBef>
                <a:spcPct val="0"/>
              </a:spcBef>
              <a:buFontTx/>
              <a:buNone/>
            </a:pPr>
            <a:endParaRPr lang="pl-PL" altLang="pl-PL" sz="3100" dirty="0">
              <a:solidFill>
                <a:srgbClr val="0070C0"/>
              </a:solidFill>
              <a:latin typeface="Calibri" panose="020F0502020204030204" pitchFamily="34" charset="0"/>
            </a:endParaRPr>
          </a:p>
          <a:p>
            <a:pPr algn="ctr">
              <a:spcBef>
                <a:spcPct val="0"/>
              </a:spcBef>
              <a:buFontTx/>
              <a:buNone/>
            </a:pPr>
            <a:r>
              <a:rPr lang="pl-PL" altLang="pl-PL" sz="3100" dirty="0">
                <a:solidFill>
                  <a:srgbClr val="0070C0"/>
                </a:solidFill>
                <a:latin typeface="Calibri" panose="020F0502020204030204" pitchFamily="34" charset="0"/>
              </a:rPr>
              <a:t>Jak możemy wspierać nasze szkoły/ przedszkola w stawaniu się </a:t>
            </a:r>
          </a:p>
          <a:p>
            <a:pPr algn="ctr">
              <a:spcBef>
                <a:spcPct val="0"/>
              </a:spcBef>
              <a:buFontTx/>
              <a:buNone/>
            </a:pPr>
            <a:r>
              <a:rPr lang="pl-PL" altLang="pl-PL" sz="3100" dirty="0">
                <a:solidFill>
                  <a:srgbClr val="0070C0"/>
                </a:solidFill>
                <a:latin typeface="Calibri" panose="020F0502020204030204" pitchFamily="34" charset="0"/>
              </a:rPr>
              <a:t>organizacjami uczącymi się? </a:t>
            </a:r>
            <a:endParaRPr lang="pl-PL" altLang="pl-PL" sz="3100" dirty="0">
              <a:solidFill>
                <a:srgbClr val="0070C0"/>
              </a:solidFill>
            </a:endParaRPr>
          </a:p>
        </p:txBody>
      </p:sp>
    </p:spTree>
    <p:extLst>
      <p:ext uri="{BB962C8B-B14F-4D97-AF65-F5344CB8AC3E}">
        <p14:creationId xmlns:p14="http://schemas.microsoft.com/office/powerpoint/2010/main" val="168003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a:extLst>
              <a:ext uri="{FF2B5EF4-FFF2-40B4-BE49-F238E27FC236}">
                <a16:creationId xmlns:a16="http://schemas.microsoft.com/office/drawing/2014/main" id="{58DFC023-CBA0-45CA-928A-DA38EDCD1461}"/>
              </a:ext>
            </a:extLst>
          </p:cNvPr>
          <p:cNvSpPr>
            <a:spLocks noGrp="1"/>
          </p:cNvSpPr>
          <p:nvPr>
            <p:ph type="title"/>
          </p:nvPr>
        </p:nvSpPr>
        <p:spPr>
          <a:xfrm>
            <a:off x="395288" y="120650"/>
            <a:ext cx="8261350" cy="931863"/>
          </a:xfrm>
        </p:spPr>
        <p:txBody>
          <a:bodyPr/>
          <a:lstStyle/>
          <a:p>
            <a:pPr algn="l"/>
            <a:r>
              <a:rPr lang="pl-PL" altLang="pl-PL" sz="3200">
                <a:solidFill>
                  <a:srgbClr val="0070C0"/>
                </a:solidFill>
              </a:rPr>
              <a:t>Przebieg ćwiczenia </a:t>
            </a:r>
          </a:p>
        </p:txBody>
      </p:sp>
      <p:sp>
        <p:nvSpPr>
          <p:cNvPr id="36867" name="Symbol zastępczy zawartości 2">
            <a:extLst>
              <a:ext uri="{FF2B5EF4-FFF2-40B4-BE49-F238E27FC236}">
                <a16:creationId xmlns:a16="http://schemas.microsoft.com/office/drawing/2014/main" id="{87710B31-9E44-45BE-9C87-FDFAF1D13875}"/>
              </a:ext>
            </a:extLst>
          </p:cNvPr>
          <p:cNvSpPr>
            <a:spLocks noGrp="1"/>
          </p:cNvSpPr>
          <p:nvPr>
            <p:ph idx="1"/>
          </p:nvPr>
        </p:nvSpPr>
        <p:spPr>
          <a:xfrm>
            <a:off x="395288" y="1412875"/>
            <a:ext cx="8261350" cy="4176365"/>
          </a:xfrm>
        </p:spPr>
        <p:txBody>
          <a:bodyPr/>
          <a:lstStyle/>
          <a:p>
            <a:pPr algn="just">
              <a:spcBef>
                <a:spcPts val="600"/>
              </a:spcBef>
              <a:spcAft>
                <a:spcPts val="600"/>
              </a:spcAft>
              <a:buClr>
                <a:srgbClr val="0070C0"/>
              </a:buClr>
              <a:buFont typeface="Wingdings" panose="05000000000000000000" pitchFamily="2" charset="2"/>
              <a:buChar char="Ø"/>
            </a:pPr>
            <a:r>
              <a:rPr lang="pl-PL" altLang="pl-PL" sz="2000" dirty="0"/>
              <a:t> Na plakacie zapisujemy pytanie kluczowe.</a:t>
            </a:r>
          </a:p>
          <a:p>
            <a:pPr algn="just">
              <a:spcBef>
                <a:spcPts val="600"/>
              </a:spcBef>
              <a:spcAft>
                <a:spcPts val="600"/>
              </a:spcAft>
              <a:buClr>
                <a:srgbClr val="0070C0"/>
              </a:buClr>
              <a:buFont typeface="Wingdings" panose="05000000000000000000" pitchFamily="2" charset="2"/>
              <a:buChar char="Ø"/>
            </a:pPr>
            <a:r>
              <a:rPr lang="pl-PL" altLang="pl-PL" sz="2000" dirty="0"/>
              <a:t> Przygotowujemy każde z  pytań (5Q) na kartce innego koloru.</a:t>
            </a:r>
          </a:p>
          <a:p>
            <a:pPr algn="just">
              <a:spcBef>
                <a:spcPts val="600"/>
              </a:spcBef>
              <a:spcAft>
                <a:spcPts val="600"/>
              </a:spcAft>
              <a:buClr>
                <a:srgbClr val="0070C0"/>
              </a:buClr>
              <a:buFont typeface="Wingdings" panose="05000000000000000000" pitchFamily="2" charset="2"/>
              <a:buChar char="Ø"/>
            </a:pPr>
            <a:r>
              <a:rPr lang="pl-PL" altLang="pl-PL" sz="2000" dirty="0"/>
              <a:t> Przygotowujemy paski papieru w 5 kolorach.</a:t>
            </a:r>
          </a:p>
          <a:p>
            <a:pPr algn="just">
              <a:spcBef>
                <a:spcPts val="600"/>
              </a:spcBef>
              <a:spcAft>
                <a:spcPts val="600"/>
              </a:spcAft>
              <a:buClr>
                <a:srgbClr val="0070C0"/>
              </a:buClr>
              <a:buFont typeface="Wingdings" panose="05000000000000000000" pitchFamily="2" charset="2"/>
              <a:buChar char="Ø"/>
            </a:pPr>
            <a:r>
              <a:rPr lang="pl-PL" altLang="pl-PL" sz="2000" dirty="0"/>
              <a:t> Trener wywiesza kartkę z pierwszym pytaniem oraz prosi uczestników o indywidualne zapisanie odpowiedzi (rejestrowanie odpowiedzi na paskach zgodnych z kolorem kartki, na której zapisane jest pytanie). </a:t>
            </a:r>
          </a:p>
          <a:p>
            <a:pPr algn="just">
              <a:spcBef>
                <a:spcPts val="600"/>
              </a:spcBef>
              <a:spcAft>
                <a:spcPts val="600"/>
              </a:spcAft>
              <a:buClr>
                <a:srgbClr val="0070C0"/>
              </a:buClr>
              <a:buFont typeface="Wingdings" panose="05000000000000000000" pitchFamily="2" charset="2"/>
              <a:buChar char="Ø"/>
            </a:pPr>
            <a:r>
              <a:rPr lang="pl-PL" altLang="pl-PL" sz="2000" dirty="0"/>
              <a:t> Tak pracujemy z kolejnymi pytaniami.</a:t>
            </a:r>
          </a:p>
          <a:p>
            <a:pPr algn="just">
              <a:spcBef>
                <a:spcPts val="600"/>
              </a:spcBef>
              <a:spcAft>
                <a:spcPts val="600"/>
              </a:spcAft>
              <a:buClr>
                <a:srgbClr val="0070C0"/>
              </a:buClr>
              <a:buFont typeface="Wingdings" panose="05000000000000000000" pitchFamily="2" charset="2"/>
              <a:buChar char="Ø"/>
            </a:pPr>
            <a:r>
              <a:rPr lang="pl-PL" altLang="pl-PL" sz="2000" dirty="0"/>
              <a:t> Analiza w 5 grupach uzyskanych odpowiedzi i prezentacja na forum. </a:t>
            </a:r>
          </a:p>
          <a:p>
            <a:pPr algn="just">
              <a:spcBef>
                <a:spcPts val="600"/>
              </a:spcBef>
              <a:spcAft>
                <a:spcPts val="600"/>
              </a:spcAft>
              <a:buClr>
                <a:srgbClr val="0070C0"/>
              </a:buClr>
              <a:buFont typeface="Wingdings" panose="05000000000000000000" pitchFamily="2" charset="2"/>
              <a:buChar char="Ø"/>
            </a:pPr>
            <a:r>
              <a:rPr lang="pl-PL" altLang="pl-PL" sz="2000" dirty="0"/>
              <a:t>Wybór działań umożliwiających przybliżenie się do celu.</a:t>
            </a:r>
          </a:p>
          <a:p>
            <a:pPr algn="just">
              <a:buClr>
                <a:srgbClr val="0070C0"/>
              </a:buClr>
              <a:buFont typeface="Wingdings" panose="05000000000000000000" pitchFamily="2" charset="2"/>
              <a:buChar char="Ø"/>
            </a:pPr>
            <a:endParaRPr lang="pl-PL" altLang="pl-PL" sz="2000" dirty="0"/>
          </a:p>
        </p:txBody>
      </p:sp>
    </p:spTree>
    <p:extLst>
      <p:ext uri="{BB962C8B-B14F-4D97-AF65-F5344CB8AC3E}">
        <p14:creationId xmlns:p14="http://schemas.microsoft.com/office/powerpoint/2010/main" val="74781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rostokąt 1">
            <a:extLst>
              <a:ext uri="{FF2B5EF4-FFF2-40B4-BE49-F238E27FC236}">
                <a16:creationId xmlns:a16="http://schemas.microsoft.com/office/drawing/2014/main" id="{1BFF313A-5E6E-4622-8491-62C80AEC1F5A}"/>
              </a:ext>
            </a:extLst>
          </p:cNvPr>
          <p:cNvSpPr>
            <a:spLocks noChangeArrowheads="1"/>
          </p:cNvSpPr>
          <p:nvPr/>
        </p:nvSpPr>
        <p:spPr bwMode="auto">
          <a:xfrm>
            <a:off x="683568" y="1340768"/>
            <a:ext cx="7993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SzPts val="900"/>
              <a:buFontTx/>
              <a:buNone/>
            </a:pPr>
            <a:r>
              <a:rPr lang="pl-PL" altLang="pl-PL" sz="2800" dirty="0">
                <a:solidFill>
                  <a:srgbClr val="0070C0"/>
                </a:solidFill>
                <a:latin typeface="Calibri" panose="020F0502020204030204" pitchFamily="34" charset="0"/>
              </a:rPr>
              <a:t>Przykłady praktyk samorządowych dających przestrzeń do rozwoju szkołom/ przedszkolom</a:t>
            </a:r>
          </a:p>
        </p:txBody>
      </p:sp>
      <p:pic>
        <p:nvPicPr>
          <p:cNvPr id="38915" name="Obraz 3">
            <a:extLst>
              <a:ext uri="{FF2B5EF4-FFF2-40B4-BE49-F238E27FC236}">
                <a16:creationId xmlns:a16="http://schemas.microsoft.com/office/drawing/2014/main" id="{4932F857-F660-45D5-BBBF-6D8EB676FC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20889"/>
            <a:ext cx="4968875" cy="321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96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66D6BF7-BD4B-4B7F-A6B1-EE4F5C745063}"/>
              </a:ext>
            </a:extLst>
          </p:cNvPr>
          <p:cNvSpPr/>
          <p:nvPr/>
        </p:nvSpPr>
        <p:spPr>
          <a:xfrm>
            <a:off x="485292" y="980728"/>
            <a:ext cx="8173416" cy="4478149"/>
          </a:xfrm>
          <a:prstGeom prst="rect">
            <a:avLst/>
          </a:prstGeom>
        </p:spPr>
        <p:txBody>
          <a:bodyPr wrap="square">
            <a:spAutoFit/>
          </a:bodyPr>
          <a:lstStyle/>
          <a:p>
            <a:pPr marL="342900" lvl="0" indent="-342900" algn="just">
              <a:lnSpc>
                <a:spcPct val="150000"/>
              </a:lnSpc>
              <a:spcBef>
                <a:spcPts val="600"/>
              </a:spcBef>
              <a:spcAft>
                <a:spcPts val="600"/>
              </a:spcAft>
              <a:buFont typeface="Calibri" panose="020F0502020204030204" pitchFamily="34" charset="0"/>
              <a:buChar char="→"/>
            </a:pPr>
            <a:r>
              <a:rPr lang="pl-PL" sz="1200" dirty="0">
                <a:latin typeface="Calibri" panose="020F0502020204030204" pitchFamily="34" charset="0"/>
                <a:ea typeface="Times New Roman" panose="02020603050405020304" pitchFamily="18" charset="0"/>
                <a:cs typeface="Calibri" panose="020F0502020204030204" pitchFamily="34" charset="0"/>
              </a:rPr>
              <a:t>Kadra kierownicza/ pracownicy operacyjni JST gminy wiejskie: </a:t>
            </a:r>
          </a:p>
          <a:p>
            <a:pPr>
              <a:lnSpc>
                <a:spcPct val="150000"/>
              </a:lnSpc>
              <a:spcBef>
                <a:spcPts val="600"/>
              </a:spcBef>
              <a:spcAft>
                <a:spcPts val="600"/>
              </a:spcAft>
            </a:pPr>
            <a:r>
              <a:rPr lang="pl-PL" sz="1200" dirty="0">
                <a:latin typeface="Calibri" panose="020F0502020204030204" pitchFamily="34" charset="0"/>
                <a:ea typeface="Calibri" panose="020F0502020204030204" pitchFamily="34" charset="0"/>
                <a:cs typeface="Calibri" panose="020F0502020204030204" pitchFamily="34" charset="0"/>
              </a:rPr>
              <a:t>Mała gmina – duże możliwości (Miasto i Gmina Murowana Goślina)  /  </a:t>
            </a:r>
            <a:r>
              <a:rPr lang="pl-PL"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https://www.youtube.com/watch?v=zhI_YAuPMnw</a:t>
            </a:r>
            <a:r>
              <a:rPr lang="pl-PL" sz="1200" dirty="0">
                <a:latin typeface="Calibri" panose="020F0502020204030204" pitchFamily="34" charset="0"/>
                <a:ea typeface="Calibri" panose="020F0502020204030204" pitchFamily="34" charset="0"/>
                <a:cs typeface="Calibri" panose="020F0502020204030204" pitchFamily="34" charset="0"/>
              </a:rPr>
              <a:t> </a:t>
            </a:r>
          </a:p>
          <a:p>
            <a:pPr>
              <a:lnSpc>
                <a:spcPct val="150000"/>
              </a:lnSpc>
              <a:spcBef>
                <a:spcPts val="600"/>
              </a:spcBef>
              <a:spcAft>
                <a:spcPts val="600"/>
              </a:spcAft>
            </a:pPr>
            <a:r>
              <a:rPr lang="pl-PL" sz="1200" dirty="0">
                <a:latin typeface="Calibri" panose="020F0502020204030204" pitchFamily="34" charset="0"/>
                <a:ea typeface="Calibri" panose="020F0502020204030204" pitchFamily="34" charset="0"/>
                <a:cs typeface="Calibri" panose="020F0502020204030204" pitchFamily="34" charset="0"/>
              </a:rPr>
              <a:t>Jak wpływać na gminę? – </a:t>
            </a:r>
            <a:r>
              <a:rPr lang="pl-PL"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https://www.youtube.com/watch?v=-qRBmafy8M0</a:t>
            </a:r>
            <a:r>
              <a:rPr lang="pl-PL" sz="1200" dirty="0">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50000"/>
              </a:lnSpc>
              <a:spcBef>
                <a:spcPts val="600"/>
              </a:spcBef>
              <a:spcAft>
                <a:spcPts val="600"/>
              </a:spcAft>
              <a:buFont typeface="Calibri" panose="020F0502020204030204" pitchFamily="34" charset="0"/>
              <a:buChar char="→"/>
            </a:pPr>
            <a:r>
              <a:rPr lang="pl-PL" sz="1200" dirty="0">
                <a:latin typeface="Calibri" panose="020F0502020204030204" pitchFamily="34" charset="0"/>
                <a:ea typeface="Times New Roman" panose="02020603050405020304" pitchFamily="18" charset="0"/>
                <a:cs typeface="Calibri" panose="020F0502020204030204" pitchFamily="34" charset="0"/>
              </a:rPr>
              <a:t>Kadra kierownicza/ pracownicy operacyjni JST - miasta </a:t>
            </a:r>
          </a:p>
          <a:p>
            <a:pPr>
              <a:lnSpc>
                <a:spcPct val="150000"/>
              </a:lnSpc>
              <a:spcBef>
                <a:spcPts val="600"/>
              </a:spcBef>
              <a:spcAft>
                <a:spcPts val="600"/>
              </a:spcAft>
            </a:pPr>
            <a:r>
              <a:rPr lang="pl-PL" sz="1200" dirty="0">
                <a:latin typeface="Calibri" panose="020F0502020204030204" pitchFamily="34" charset="0"/>
                <a:ea typeface="Calibri" panose="020F0502020204030204" pitchFamily="34" charset="0"/>
                <a:cs typeface="Calibri" panose="020F0502020204030204" pitchFamily="34" charset="0"/>
              </a:rPr>
              <a:t>Dobre rozwiązania edukacyjne – gwarancją sukcesu (samorząd województwa pomorskiego)/</a:t>
            </a:r>
            <a:r>
              <a:rPr lang="pl-PL" sz="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pl-PL" sz="12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https://www.youtube.com/watch?v=PJksSsJLE4k</a:t>
            </a:r>
            <a:r>
              <a:rPr lang="pl-PL" sz="1200" dirty="0">
                <a:solidFill>
                  <a:srgbClr val="006621"/>
                </a:solidFill>
                <a:latin typeface="Calibri" panose="020F0502020204030204" pitchFamily="34" charset="0"/>
                <a:ea typeface="Calibri" panose="020F0502020204030204" pitchFamily="34" charset="0"/>
                <a:cs typeface="Calibri" panose="020F0502020204030204" pitchFamily="34" charset="0"/>
              </a:rPr>
              <a:t> </a:t>
            </a:r>
            <a:endParaRPr lang="pl-PL" sz="12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600"/>
              </a:spcBef>
              <a:spcAft>
                <a:spcPts val="600"/>
              </a:spcAft>
              <a:buFont typeface="Calibri" panose="020F0502020204030204" pitchFamily="34" charset="0"/>
              <a:buChar char="→"/>
            </a:pPr>
            <a:r>
              <a:rPr lang="pl-PL" sz="1200" dirty="0">
                <a:latin typeface="Calibri" panose="020F0502020204030204" pitchFamily="34" charset="0"/>
                <a:ea typeface="Times New Roman" panose="02020603050405020304" pitchFamily="18" charset="0"/>
                <a:cs typeface="Calibri" panose="020F0502020204030204" pitchFamily="34" charset="0"/>
              </a:rPr>
              <a:t>Kadra kierownicza/ pracownicy operacyjni JST - powiaty </a:t>
            </a:r>
          </a:p>
          <a:p>
            <a:pPr>
              <a:lnSpc>
                <a:spcPct val="150000"/>
              </a:lnSpc>
              <a:spcBef>
                <a:spcPts val="600"/>
              </a:spcBef>
              <a:spcAft>
                <a:spcPts val="600"/>
              </a:spcAft>
            </a:pPr>
            <a:r>
              <a:rPr lang="pl-PL" sz="1200" dirty="0">
                <a:latin typeface="Calibri" panose="020F0502020204030204" pitchFamily="34" charset="0"/>
                <a:ea typeface="Calibri" panose="020F0502020204030204" pitchFamily="34" charset="0"/>
                <a:cs typeface="Calibri" panose="020F0502020204030204" pitchFamily="34" charset="0"/>
              </a:rPr>
              <a:t>Liczą się fakty, a nie intuicja (powiat Poznań)  / </a:t>
            </a:r>
            <a:r>
              <a:rPr lang="pl-PL" sz="1200" u="sng" dirty="0">
                <a:solidFill>
                  <a:srgbClr val="0000FF"/>
                </a:solidFill>
                <a:latin typeface="Calibri" panose="020F0502020204030204" pitchFamily="34" charset="0"/>
                <a:ea typeface="Arial" panose="020B0604020202020204" pitchFamily="34" charset="0"/>
                <a:cs typeface="Calibri" panose="020F0502020204030204" pitchFamily="34" charset="0"/>
                <a:hlinkClick r:id="rId5"/>
              </a:rPr>
              <a:t>https://www.youtube.com/watch?v=TKgv-gjMR2o&amp;list=PLSHIqPCSNDscHEf5-JEvJ4vGz00DdLSvv&amp;index=29</a:t>
            </a:r>
            <a:r>
              <a:rPr lang="pl-PL" sz="1200" u="sng" dirty="0">
                <a:solidFill>
                  <a:srgbClr val="0000FF"/>
                </a:solidFill>
                <a:latin typeface="Calibri" panose="020F0502020204030204" pitchFamily="34" charset="0"/>
                <a:ea typeface="Arial" panose="020B0604020202020204" pitchFamily="34" charset="0"/>
                <a:cs typeface="Calibri" panose="020F0502020204030204" pitchFamily="34" charset="0"/>
              </a:rPr>
              <a:t> </a:t>
            </a:r>
            <a:endParaRPr lang="pl-PL"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600"/>
              </a:spcBef>
              <a:spcAft>
                <a:spcPts val="600"/>
              </a:spcAft>
            </a:pPr>
            <a:r>
              <a:rPr lang="pl-PL" sz="1200" dirty="0">
                <a:latin typeface="Calibri" panose="020F0502020204030204" pitchFamily="34" charset="0"/>
                <a:ea typeface="Calibri" panose="020F0502020204030204" pitchFamily="34" charset="0"/>
                <a:cs typeface="Calibri" panose="020F0502020204030204" pitchFamily="34" charset="0"/>
              </a:rPr>
              <a:t>Inwestycja w uczniów to inwestycja w przyszłość Powiatu Kwidzyńskiego. Cz. I / </a:t>
            </a:r>
            <a:r>
              <a:rPr lang="pl-PL" sz="12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rPr>
              <a:t>https://www.youtube.com/watch?v=CbOsbBk3HQU&amp;index=30&amp;list=PLSHIqPCSNDscHEf5-JEvJ4vGz00DdLSvv</a:t>
            </a:r>
            <a:r>
              <a:rPr lang="pl-PL" sz="1200" dirty="0">
                <a:latin typeface="Calibri" panose="020F0502020204030204" pitchFamily="34" charset="0"/>
                <a:ea typeface="Calibri" panose="020F0502020204030204" pitchFamily="34" charset="0"/>
                <a:cs typeface="Calibri" panose="020F0502020204030204" pitchFamily="34" charset="0"/>
              </a:rPr>
              <a:t> </a:t>
            </a:r>
          </a:p>
          <a:p>
            <a:r>
              <a:rPr lang="pl-PL" sz="1200" u="sng" dirty="0">
                <a:solidFill>
                  <a:srgbClr val="0000FF"/>
                </a:solidFill>
                <a:latin typeface="Calibri" panose="020F0502020204030204" pitchFamily="34" charset="0"/>
                <a:ea typeface="Arial" panose="020B0604020202020204" pitchFamily="34" charset="0"/>
                <a:cs typeface="Calibri" panose="020F0502020204030204" pitchFamily="34" charset="0"/>
                <a:hlinkClick r:id="rId7"/>
              </a:rPr>
              <a:t>https://www.youtube.com/watch?v=r_rfbH8aMzY&amp;index=31&amp;list=PLSHIqPCSNDscHEf5-JEvJ4vGz00DdLSvv</a:t>
            </a:r>
            <a:r>
              <a:rPr lang="pl-PL" sz="1200" dirty="0">
                <a:latin typeface="Calibri" panose="020F0502020204030204" pitchFamily="34" charset="0"/>
                <a:ea typeface="Calibri" panose="020F0502020204030204" pitchFamily="34" charset="0"/>
                <a:cs typeface="Calibri" panose="020F0502020204030204" pitchFamily="34" charset="0"/>
              </a:rPr>
              <a:t> </a:t>
            </a:r>
            <a:endParaRPr lang="pl-PL" sz="1200" dirty="0">
              <a:latin typeface="Calibri" panose="020F0502020204030204" pitchFamily="34" charset="0"/>
              <a:cs typeface="Calibri" panose="020F0502020204030204" pitchFamily="34" charset="0"/>
            </a:endParaRPr>
          </a:p>
        </p:txBody>
      </p:sp>
      <p:sp>
        <p:nvSpPr>
          <p:cNvPr id="3" name="Prostokąt 2">
            <a:extLst>
              <a:ext uri="{FF2B5EF4-FFF2-40B4-BE49-F238E27FC236}">
                <a16:creationId xmlns:a16="http://schemas.microsoft.com/office/drawing/2014/main" id="{5C6CBA63-4F20-412D-BB4F-220E3503DE77}"/>
              </a:ext>
            </a:extLst>
          </p:cNvPr>
          <p:cNvSpPr/>
          <p:nvPr/>
        </p:nvSpPr>
        <p:spPr>
          <a:xfrm>
            <a:off x="110590" y="188640"/>
            <a:ext cx="4473532" cy="369332"/>
          </a:xfrm>
          <a:prstGeom prst="rect">
            <a:avLst/>
          </a:prstGeom>
        </p:spPr>
        <p:txBody>
          <a:bodyPr wrap="none">
            <a:spAutoFit/>
          </a:bodyPr>
          <a:lstStyle/>
          <a:p>
            <a:r>
              <a:rPr lang="pl-PL" dirty="0">
                <a:solidFill>
                  <a:srgbClr val="FF0000"/>
                </a:solidFill>
                <a:latin typeface="Calibri" panose="020F0502020204030204" pitchFamily="34" charset="0"/>
              </a:rPr>
              <a:t>Do wyboru przykłady adekwatne do odbiorcy </a:t>
            </a:r>
            <a:endParaRPr lang="pl-PL" dirty="0">
              <a:solidFill>
                <a:srgbClr val="FF0000"/>
              </a:solidFill>
            </a:endParaRPr>
          </a:p>
        </p:txBody>
      </p:sp>
    </p:spTree>
    <p:extLst>
      <p:ext uri="{BB962C8B-B14F-4D97-AF65-F5344CB8AC3E}">
        <p14:creationId xmlns:p14="http://schemas.microsoft.com/office/powerpoint/2010/main" val="54929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4294967295"/>
          </p:nvPr>
        </p:nvSpPr>
        <p:spPr>
          <a:xfrm>
            <a:off x="611560" y="3717032"/>
            <a:ext cx="6948115" cy="1007368"/>
          </a:xfrm>
        </p:spPr>
        <p:txBody>
          <a:bodyPr/>
          <a:lstStyle/>
          <a:p>
            <a:r>
              <a:rPr lang="pl-PL" b="1" dirty="0">
                <a:solidFill>
                  <a:schemeClr val="bg1"/>
                </a:solidFill>
              </a:rPr>
              <a:t>Dziękuję za uwagę</a:t>
            </a:r>
          </a:p>
        </p:txBody>
      </p:sp>
      <p:sp>
        <p:nvSpPr>
          <p:cNvPr id="2" name="Prostokąt 1">
            <a:extLst>
              <a:ext uri="{FF2B5EF4-FFF2-40B4-BE49-F238E27FC236}">
                <a16:creationId xmlns:a16="http://schemas.microsoft.com/office/drawing/2014/main" id="{D3EF84AA-7A33-40EF-A957-F80D33A1696F}"/>
              </a:ext>
            </a:extLst>
          </p:cNvPr>
          <p:cNvSpPr/>
          <p:nvPr/>
        </p:nvSpPr>
        <p:spPr>
          <a:xfrm>
            <a:off x="4536097" y="4093458"/>
            <a:ext cx="4374232" cy="1261884"/>
          </a:xfrm>
          <a:prstGeom prst="rect">
            <a:avLst/>
          </a:prstGeom>
        </p:spPr>
        <p:txBody>
          <a:bodyPr wrap="square">
            <a:spAutoFit/>
          </a:bodyPr>
          <a:lstStyle/>
          <a:p>
            <a:pPr algn="ctr"/>
            <a:r>
              <a:rPr lang="pl-PL" altLang="pl-PL" sz="2000" b="1" dirty="0">
                <a:solidFill>
                  <a:schemeClr val="bg1"/>
                </a:solidFill>
                <a:latin typeface="Calibri" panose="020F0502020204030204" pitchFamily="34" charset="0"/>
              </a:rPr>
              <a:t> Dorota Tomaszewicz</a:t>
            </a:r>
          </a:p>
          <a:p>
            <a:pPr algn="ctr"/>
            <a:r>
              <a:rPr lang="pl-PL" altLang="pl-PL" sz="2000" dirty="0">
                <a:solidFill>
                  <a:schemeClr val="bg1"/>
                </a:solidFill>
                <a:latin typeface="Calibri" panose="020F0502020204030204" pitchFamily="34" charset="0"/>
              </a:rPr>
              <a:t>Ekspert merytoryczny </a:t>
            </a:r>
          </a:p>
          <a:p>
            <a:pPr algn="ctr"/>
            <a:r>
              <a:rPr lang="pl-PL" altLang="pl-PL" b="1" dirty="0" err="1">
                <a:solidFill>
                  <a:schemeClr val="bg1"/>
                </a:solidFill>
                <a:latin typeface="Calibri" panose="020F0502020204030204" pitchFamily="34" charset="0"/>
              </a:rPr>
              <a:t>Coach</a:t>
            </a:r>
            <a:r>
              <a:rPr lang="pl-PL" altLang="pl-PL" b="1" dirty="0">
                <a:solidFill>
                  <a:schemeClr val="bg1"/>
                </a:solidFill>
                <a:latin typeface="Calibri" panose="020F0502020204030204" pitchFamily="34" charset="0"/>
              </a:rPr>
              <a:t> ICC </a:t>
            </a:r>
            <a:r>
              <a:rPr lang="pl-PL" altLang="pl-PL" b="1" dirty="0">
                <a:solidFill>
                  <a:schemeClr val="bg1"/>
                </a:solidFill>
                <a:latin typeface="Calibri" panose="020F0502020204030204" pitchFamily="34" charset="0"/>
                <a:sym typeface="Wingdings" panose="05000000000000000000" pitchFamily="2" charset="2"/>
              </a:rPr>
              <a:t> </a:t>
            </a:r>
            <a:r>
              <a:rPr lang="pl-PL" altLang="pl-PL" b="1" dirty="0">
                <a:solidFill>
                  <a:schemeClr val="bg1"/>
                </a:solidFill>
                <a:latin typeface="Calibri" panose="020F0502020204030204" pitchFamily="34" charset="0"/>
              </a:rPr>
              <a:t> trener  </a:t>
            </a:r>
            <a:r>
              <a:rPr lang="pl-PL" altLang="pl-PL" b="1" dirty="0">
                <a:solidFill>
                  <a:schemeClr val="bg1"/>
                </a:solidFill>
                <a:latin typeface="Calibri" panose="020F0502020204030204" pitchFamily="34" charset="0"/>
                <a:sym typeface="Wingdings" panose="05000000000000000000" pitchFamily="2" charset="2"/>
              </a:rPr>
              <a:t></a:t>
            </a:r>
            <a:r>
              <a:rPr lang="pl-PL" altLang="pl-PL" b="1" dirty="0">
                <a:solidFill>
                  <a:schemeClr val="bg1"/>
                </a:solidFill>
                <a:latin typeface="Calibri" panose="020F0502020204030204" pitchFamily="34" charset="0"/>
              </a:rPr>
              <a:t> asesor AC/DC </a:t>
            </a:r>
            <a:r>
              <a:rPr lang="pl-PL" altLang="pl-PL" b="1" dirty="0">
                <a:solidFill>
                  <a:schemeClr val="bg1"/>
                </a:solidFill>
                <a:latin typeface="Calibri" panose="020F0502020204030204" pitchFamily="34" charset="0"/>
                <a:sym typeface="Wingdings" panose="05000000000000000000" pitchFamily="2" charset="2"/>
              </a:rPr>
              <a:t> ekspert ORE</a:t>
            </a:r>
            <a:r>
              <a:rPr lang="pl-PL" altLang="pl-PL" b="1" dirty="0">
                <a:solidFill>
                  <a:schemeClr val="bg1"/>
                </a:solidFill>
                <a:latin typeface="Calibri" panose="020F0502020204030204" pitchFamily="34" charset="0"/>
              </a:rPr>
              <a:t> </a:t>
            </a:r>
          </a:p>
        </p:txBody>
      </p:sp>
      <p:pic>
        <p:nvPicPr>
          <p:cNvPr id="5" name="Obraz 2">
            <a:extLst>
              <a:ext uri="{FF2B5EF4-FFF2-40B4-BE49-F238E27FC236}">
                <a16:creationId xmlns:a16="http://schemas.microsoft.com/office/drawing/2014/main" id="{92B224BE-0B98-4C38-ADCD-0E67E9B4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14" y="1447353"/>
            <a:ext cx="271938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0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Prostokąt 1">
            <a:extLst>
              <a:ext uri="{FF2B5EF4-FFF2-40B4-BE49-F238E27FC236}">
                <a16:creationId xmlns:a16="http://schemas.microsoft.com/office/drawing/2014/main" id="{C3CD7743-1CD1-44CF-BD27-4AB82D92B0E3}"/>
              </a:ext>
            </a:extLst>
          </p:cNvPr>
          <p:cNvSpPr>
            <a:spLocks noChangeArrowheads="1"/>
          </p:cNvSpPr>
          <p:nvPr/>
        </p:nvSpPr>
        <p:spPr bwMode="auto">
          <a:xfrm>
            <a:off x="299998" y="828458"/>
            <a:ext cx="74168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pl-PL" sz="23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Cel ogólny: </a:t>
            </a:r>
          </a:p>
          <a:p>
            <a:pPr algn="just" eaLnBrk="1" hangingPunct="1">
              <a:spcBef>
                <a:spcPts val="1200"/>
              </a:spcBef>
              <a:buFontTx/>
              <a:buNone/>
            </a:pPr>
            <a:r>
              <a:rPr lang="pl-PL" altLang="pl-PL" sz="2400" dirty="0">
                <a:latin typeface="Calibri" panose="020F0502020204030204" pitchFamily="34" charset="0"/>
                <a:ea typeface="Calibri" panose="020F0502020204030204" pitchFamily="34" charset="0"/>
                <a:cs typeface="Times New Roman" panose="02020603050405020304" pitchFamily="18" charset="0"/>
              </a:rPr>
              <a:t>Rozbudzenie myślenia o szkole jako organizacji uczącej się. Uświadomienie istoty organizacji uczących się i jego związku z budowaniem efektywnych organizacji.</a:t>
            </a:r>
          </a:p>
          <a:p>
            <a:pPr algn="just" eaLnBrk="1" hangingPunct="1">
              <a:spcBef>
                <a:spcPct val="0"/>
              </a:spcBef>
              <a:buFontTx/>
              <a:buNone/>
            </a:pPr>
            <a:endParaRPr lang="pl-PL" altLang="pl-PL" sz="19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076" name="Prostokąt 2">
            <a:extLst>
              <a:ext uri="{FF2B5EF4-FFF2-40B4-BE49-F238E27FC236}">
                <a16:creationId xmlns:a16="http://schemas.microsoft.com/office/drawing/2014/main" id="{645E14A7-A297-4510-85AA-BD1C924FE5CC}"/>
              </a:ext>
            </a:extLst>
          </p:cNvPr>
          <p:cNvSpPr>
            <a:spLocks noChangeArrowheads="1"/>
          </p:cNvSpPr>
          <p:nvPr/>
        </p:nvSpPr>
        <p:spPr bwMode="auto">
          <a:xfrm>
            <a:off x="323528" y="2852738"/>
            <a:ext cx="6768752"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pl-PL" sz="23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Cele szczegółowe:</a:t>
            </a:r>
          </a:p>
          <a:p>
            <a:pPr algn="just" eaLnBrk="1" hangingPunct="1">
              <a:spcBef>
                <a:spcPts val="1200"/>
              </a:spcBef>
              <a:buFontTx/>
              <a:buNone/>
            </a:pPr>
            <a:r>
              <a:rPr lang="pl-PL" altLang="pl-PL" sz="1800" dirty="0">
                <a:latin typeface="Calibri" panose="020F0502020204030204" pitchFamily="34" charset="0"/>
                <a:ea typeface="Calibri" panose="020F0502020204030204" pitchFamily="34" charset="0"/>
                <a:cs typeface="Times New Roman" panose="02020603050405020304" pitchFamily="18" charset="0"/>
              </a:rPr>
              <a:t>Uczestnik szkolenia:</a:t>
            </a:r>
          </a:p>
          <a:p>
            <a:pPr eaLnBrk="1" hangingPunct="1">
              <a:spcBef>
                <a:spcPts val="600"/>
              </a:spcBef>
              <a:spcAft>
                <a:spcPts val="600"/>
              </a:spcAft>
              <a:buClr>
                <a:srgbClr val="0070C0"/>
              </a:buClr>
              <a:buFont typeface="Wingdings" panose="05000000000000000000" pitchFamily="2" charset="2"/>
              <a:buChar char="Ø"/>
            </a:pPr>
            <a:r>
              <a:rPr lang="pl-PL" altLang="pl-PL" sz="1800" dirty="0">
                <a:latin typeface="Calibri" panose="020F0502020204030204" pitchFamily="34" charset="0"/>
                <a:ea typeface="Calibri" panose="020F0502020204030204" pitchFamily="34" charset="0"/>
                <a:cs typeface="Times New Roman" panose="02020603050405020304" pitchFamily="18" charset="0"/>
              </a:rPr>
              <a:t> definiuje pojęcie organizacji uczącej się;</a:t>
            </a:r>
          </a:p>
          <a:p>
            <a:pPr eaLnBrk="1" hangingPunct="1">
              <a:spcBef>
                <a:spcPts val="600"/>
              </a:spcBef>
              <a:spcAft>
                <a:spcPts val="600"/>
              </a:spcAft>
              <a:buClr>
                <a:srgbClr val="0070C0"/>
              </a:buClr>
              <a:buFont typeface="Wingdings" panose="05000000000000000000" pitchFamily="2" charset="2"/>
              <a:buChar char="Ø"/>
            </a:pPr>
            <a:r>
              <a:rPr lang="pl-PL" altLang="pl-PL" sz="1800" dirty="0">
                <a:latin typeface="Calibri" panose="020F0502020204030204" pitchFamily="34" charset="0"/>
                <a:ea typeface="Calibri" panose="020F0502020204030204" pitchFamily="34" charset="0"/>
                <a:cs typeface="Times New Roman" panose="02020603050405020304" pitchFamily="18" charset="0"/>
              </a:rPr>
              <a:t> wyjaśnia związek założeń modelu organizacji uczącej się z rozwojem      i funkcjonowaniem szkoły;</a:t>
            </a:r>
          </a:p>
          <a:p>
            <a:pPr algn="just" eaLnBrk="1" hangingPunct="1">
              <a:spcBef>
                <a:spcPts val="600"/>
              </a:spcBef>
              <a:spcAft>
                <a:spcPts val="600"/>
              </a:spcAft>
              <a:buClr>
                <a:srgbClr val="0070C0"/>
              </a:buClr>
              <a:buFont typeface="Wingdings" panose="05000000000000000000" pitchFamily="2" charset="2"/>
              <a:buChar char="Ø"/>
            </a:pPr>
            <a:r>
              <a:rPr lang="pl-PL" altLang="pl-PL" sz="1800" dirty="0">
                <a:latin typeface="Calibri" panose="020F0502020204030204" pitchFamily="34" charset="0"/>
                <a:ea typeface="Calibri" panose="020F0502020204030204" pitchFamily="34" charset="0"/>
                <a:cs typeface="Times New Roman" panose="02020603050405020304" pitchFamily="18" charset="0"/>
              </a:rPr>
              <a:t> podaje przykłady działań i ich efektów na rzecz rozwoju szkoły jako organizacji uczącej się. </a:t>
            </a:r>
          </a:p>
        </p:txBody>
      </p:sp>
    </p:spTree>
    <p:extLst>
      <p:ext uri="{BB962C8B-B14F-4D97-AF65-F5344CB8AC3E}">
        <p14:creationId xmlns:p14="http://schemas.microsoft.com/office/powerpoint/2010/main" val="376860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stokąt 1">
            <a:extLst>
              <a:ext uri="{FF2B5EF4-FFF2-40B4-BE49-F238E27FC236}">
                <a16:creationId xmlns:a16="http://schemas.microsoft.com/office/drawing/2014/main" id="{6C3AF21E-A45D-4F4C-B171-6AE75F906C8B}"/>
              </a:ext>
            </a:extLst>
          </p:cNvPr>
          <p:cNvSpPr>
            <a:spLocks noChangeArrowheads="1"/>
          </p:cNvSpPr>
          <p:nvPr/>
        </p:nvSpPr>
        <p:spPr bwMode="auto">
          <a:xfrm>
            <a:off x="24543" y="548680"/>
            <a:ext cx="76327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pl-PL" altLang="pl-PL" sz="3700" dirty="0">
                <a:solidFill>
                  <a:srgbClr val="0070C0"/>
                </a:solidFill>
                <a:latin typeface="Calibri" panose="020F0502020204030204" pitchFamily="34" charset="0"/>
              </a:rPr>
              <a:t>Szkoła widziana oczyma kadry kierowniczej JST gmin ………..</a:t>
            </a:r>
          </a:p>
          <a:p>
            <a:pPr algn="ctr" eaLnBrk="1" hangingPunct="1">
              <a:lnSpc>
                <a:spcPct val="150000"/>
              </a:lnSpc>
              <a:spcBef>
                <a:spcPct val="0"/>
              </a:spcBef>
              <a:buFontTx/>
              <a:buNone/>
            </a:pPr>
            <a:r>
              <a:rPr lang="pl-PL" altLang="pl-PL" sz="1600" dirty="0">
                <a:solidFill>
                  <a:srgbClr val="002060"/>
                </a:solidFill>
              </a:rPr>
              <a:t>(rysunkowa metafora)</a:t>
            </a:r>
          </a:p>
        </p:txBody>
      </p:sp>
      <p:pic>
        <p:nvPicPr>
          <p:cNvPr id="4099" name="Obraz 2">
            <a:extLst>
              <a:ext uri="{FF2B5EF4-FFF2-40B4-BE49-F238E27FC236}">
                <a16:creationId xmlns:a16="http://schemas.microsoft.com/office/drawing/2014/main" id="{6F465BBB-EAF2-4F33-A834-860011705A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852738"/>
            <a:ext cx="67325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32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F1C2F-5779-45CE-B2AD-E00A6DC6DA55}"/>
              </a:ext>
            </a:extLst>
          </p:cNvPr>
          <p:cNvSpPr>
            <a:spLocks noChangeArrowheads="1"/>
          </p:cNvSpPr>
          <p:nvPr/>
        </p:nvSpPr>
        <p:spPr bwMode="auto">
          <a:xfrm>
            <a:off x="2339975" y="1886814"/>
            <a:ext cx="486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pl-PL" sz="4000" b="1" dirty="0">
                <a:solidFill>
                  <a:srgbClr val="0070C0"/>
                </a:solidFill>
                <a:latin typeface="Calibri" panose="020F0502020204030204" pitchFamily="34" charset="0"/>
                <a:ea typeface="Calibri" panose="020F0502020204030204" pitchFamily="34" charset="0"/>
                <a:cs typeface="Calibri" panose="020F0502020204030204" pitchFamily="34" charset="0"/>
              </a:rPr>
              <a:t>Wymagania państwa</a:t>
            </a:r>
          </a:p>
        </p:txBody>
      </p:sp>
    </p:spTree>
    <p:extLst>
      <p:ext uri="{BB962C8B-B14F-4D97-AF65-F5344CB8AC3E}">
        <p14:creationId xmlns:p14="http://schemas.microsoft.com/office/powerpoint/2010/main" val="378135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ytuł 3"/>
          <p:cNvSpPr>
            <a:spLocks noGrp="1"/>
          </p:cNvSpPr>
          <p:nvPr>
            <p:ph type="title" idx="4294967295"/>
          </p:nvPr>
        </p:nvSpPr>
        <p:spPr>
          <a:xfrm>
            <a:off x="618649" y="318612"/>
            <a:ext cx="8229600" cy="650081"/>
          </a:xfrm>
        </p:spPr>
        <p:txBody>
          <a:bodyPr/>
          <a:lstStyle/>
          <a:p>
            <a:pPr algn="l"/>
            <a:r>
              <a:rPr lang="pl-PL" altLang="pl-PL" sz="2800" b="1" dirty="0">
                <a:solidFill>
                  <a:srgbClr val="0070C0"/>
                </a:solidFill>
              </a:rPr>
              <a:t>WYMAGANIA PAŃSTWA</a:t>
            </a:r>
            <a:r>
              <a:rPr lang="pl-PL" altLang="pl-PL" sz="2800" b="1" dirty="0">
                <a:solidFill>
                  <a:srgbClr val="FF0000"/>
                </a:solidFill>
              </a:rPr>
              <a:t> </a:t>
            </a:r>
            <a:endParaRPr lang="pl-PL" altLang="pl-PL" sz="2800" b="1" dirty="0">
              <a:solidFill>
                <a:srgbClr val="0070C0"/>
              </a:solidFill>
            </a:endParaRPr>
          </a:p>
        </p:txBody>
      </p:sp>
      <p:sp>
        <p:nvSpPr>
          <p:cNvPr id="47107" name="Symbol zastępczy zawartości 4"/>
          <p:cNvSpPr>
            <a:spLocks noGrp="1"/>
          </p:cNvSpPr>
          <p:nvPr>
            <p:ph idx="4294967295"/>
          </p:nvPr>
        </p:nvSpPr>
        <p:spPr>
          <a:xfrm>
            <a:off x="424280" y="1352463"/>
            <a:ext cx="8295440" cy="3887029"/>
          </a:xfrm>
        </p:spPr>
        <p:txBody>
          <a:bodyPr>
            <a:noAutofit/>
          </a:bodyPr>
          <a:lstStyle/>
          <a:p>
            <a:pPr algn="just">
              <a:defRPr/>
            </a:pPr>
            <a:r>
              <a:rPr lang="pl-PL" altLang="pl-PL" sz="1800" b="1" dirty="0"/>
              <a:t>Wymaganie 1:</a:t>
            </a:r>
            <a:r>
              <a:rPr lang="pl-PL" altLang="pl-PL" sz="1800" dirty="0"/>
              <a:t> Procesy edukacyjne są zorganizowane w sposób sprzyjający uczeniu się.</a:t>
            </a:r>
          </a:p>
          <a:p>
            <a:pPr algn="just">
              <a:defRPr/>
            </a:pPr>
            <a:r>
              <a:rPr lang="pl-PL" altLang="pl-PL" sz="1800" b="1" dirty="0"/>
              <a:t>Wymaganie 2:</a:t>
            </a:r>
            <a:r>
              <a:rPr lang="pl-PL" altLang="pl-PL" sz="1800" dirty="0"/>
              <a:t> Uczniowie nabywają wiadomości i umiejętności określone w podstawie programowej.</a:t>
            </a:r>
          </a:p>
          <a:p>
            <a:pPr algn="just">
              <a:defRPr/>
            </a:pPr>
            <a:r>
              <a:rPr lang="pl-PL" altLang="pl-PL" sz="1800" b="1" dirty="0"/>
              <a:t>Wymaganie 3:</a:t>
            </a:r>
            <a:r>
              <a:rPr lang="pl-PL" altLang="pl-PL" sz="1800" dirty="0"/>
              <a:t> Uczniowie są aktywni.</a:t>
            </a:r>
          </a:p>
          <a:p>
            <a:pPr algn="just">
              <a:defRPr/>
            </a:pPr>
            <a:r>
              <a:rPr lang="pl-PL" altLang="pl-PL" sz="1800" b="1" dirty="0"/>
              <a:t>Wymaganie 4:</a:t>
            </a:r>
            <a:r>
              <a:rPr lang="pl-PL" altLang="pl-PL" sz="1800" dirty="0"/>
              <a:t>.Kształtowane są postawy i respektowane normy społeczne.</a:t>
            </a:r>
          </a:p>
          <a:p>
            <a:pPr algn="just">
              <a:defRPr/>
            </a:pPr>
            <a:r>
              <a:rPr lang="pl-PL" altLang="pl-PL" sz="1800" b="1" dirty="0"/>
              <a:t>Wymaganie 5:</a:t>
            </a:r>
            <a:r>
              <a:rPr lang="pl-PL" altLang="pl-PL" sz="1800" dirty="0"/>
              <a:t> Szkoła lub placówka wspomaga rozwój uczniów z uwzględnieniem ich indywidualną sytuację.</a:t>
            </a:r>
          </a:p>
          <a:p>
            <a:pPr algn="just">
              <a:defRPr/>
            </a:pPr>
            <a:r>
              <a:rPr lang="pl-PL" altLang="pl-PL" sz="1800" b="1" dirty="0"/>
              <a:t>Wymaganie 6:</a:t>
            </a:r>
            <a:r>
              <a:rPr lang="pl-PL" altLang="pl-PL" sz="1800" dirty="0"/>
              <a:t> Rodzice są partnerami szkoły lub placówki.</a:t>
            </a:r>
          </a:p>
          <a:p>
            <a:pPr algn="just">
              <a:defRPr/>
            </a:pPr>
            <a:r>
              <a:rPr lang="pl-PL" altLang="pl-PL" sz="1800" b="1" dirty="0"/>
              <a:t>Wymaganie 7:</a:t>
            </a:r>
            <a:r>
              <a:rPr lang="pl-PL" altLang="pl-PL" sz="1800" dirty="0"/>
              <a:t> Szkoła lub placówka współpracuje ze środowiskiem lokalnym na rzecz wzajemnego rozwoju.</a:t>
            </a:r>
          </a:p>
          <a:p>
            <a:pPr algn="just">
              <a:defRPr/>
            </a:pPr>
            <a:r>
              <a:rPr lang="pl-PL" altLang="pl-PL" sz="1800" b="1" dirty="0"/>
              <a:t>Wymaganie8:</a:t>
            </a:r>
            <a:r>
              <a:rPr lang="pl-PL" altLang="pl-PL" sz="1800" dirty="0"/>
              <a:t> Szkoła lub placówka organizując procesy edukacyjne uwzględnia wnioski  z analizy wyników egzaminów ósmoklasisty, egzaminu maturalnego, egzaminu potwierdzającego kwalifikacje w zawodzie oraz innych badań zewnętrznych                                  i wewnętrznych.</a:t>
            </a:r>
          </a:p>
          <a:p>
            <a:pPr algn="just">
              <a:defRPr/>
            </a:pPr>
            <a:r>
              <a:rPr lang="pl-PL" altLang="pl-PL" sz="1800" b="1" dirty="0"/>
              <a:t>Wymaganie 9:</a:t>
            </a:r>
            <a:r>
              <a:rPr lang="pl-PL" altLang="pl-PL" sz="1800" dirty="0"/>
              <a:t> Zarządzanie szkołą lub placówką służy jej rozwojowi.</a:t>
            </a:r>
          </a:p>
        </p:txBody>
      </p:sp>
      <p:sp>
        <p:nvSpPr>
          <p:cNvPr id="6" name="Prostokąt 5">
            <a:extLst>
              <a:ext uri="{FF2B5EF4-FFF2-40B4-BE49-F238E27FC236}">
                <a16:creationId xmlns:a16="http://schemas.microsoft.com/office/drawing/2014/main" id="{C5F58328-1214-4661-9417-A0A332C06D02}"/>
              </a:ext>
            </a:extLst>
          </p:cNvPr>
          <p:cNvSpPr/>
          <p:nvPr/>
        </p:nvSpPr>
        <p:spPr>
          <a:xfrm>
            <a:off x="971600" y="5623738"/>
            <a:ext cx="8856984" cy="276999"/>
          </a:xfrm>
          <a:prstGeom prst="rect">
            <a:avLst/>
          </a:prstGeom>
        </p:spPr>
        <p:txBody>
          <a:bodyPr wrap="square">
            <a:spAutoFit/>
          </a:bodyPr>
          <a:lstStyle/>
          <a:p>
            <a:r>
              <a:rPr lang="pl-PL" sz="1200" b="1" dirty="0">
                <a:solidFill>
                  <a:srgbClr val="003366"/>
                </a:solidFill>
                <a:latin typeface="Calibri" panose="020F0502020204030204" pitchFamily="34" charset="0"/>
                <a:cs typeface="Calibri" panose="020F0502020204030204" pitchFamily="34" charset="0"/>
              </a:rPr>
              <a:t>Rozporządzenie Ministra Edukacji Narodowej z dnia 11 sierpnia 2017 r. w sprawie wymagań wobec szkół i placówek</a:t>
            </a:r>
            <a:endParaRPr lang="pl-PL" sz="1200" b="1" i="0" dirty="0">
              <a:solidFill>
                <a:srgbClr val="003366"/>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53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DAF0171-C734-482F-9802-7C77938233F2}"/>
              </a:ext>
            </a:extLst>
          </p:cNvPr>
          <p:cNvSpPr/>
          <p:nvPr/>
        </p:nvSpPr>
        <p:spPr>
          <a:xfrm>
            <a:off x="539750" y="620713"/>
            <a:ext cx="8064500" cy="1062037"/>
          </a:xfrm>
          <a:prstGeom prst="rect">
            <a:avLst/>
          </a:prstGeom>
        </p:spPr>
        <p:txBody>
          <a:bodyPr>
            <a:spAutoFit/>
          </a:bodyPr>
          <a:lstStyle/>
          <a:p>
            <a:pPr eaLnBrk="1" hangingPunct="1">
              <a:defRPr/>
            </a:pPr>
            <a:r>
              <a:rPr lang="pl-PL" sz="2700" dirty="0">
                <a:solidFill>
                  <a:srgbClr val="0070C0"/>
                </a:solidFill>
                <a:latin typeface="Calibri" panose="020F0502020204030204" pitchFamily="34" charset="0"/>
              </a:rPr>
              <a:t>Organizacja ucząca się (OUS) wg. P. </a:t>
            </a:r>
            <a:r>
              <a:rPr lang="pl-PL" sz="2700" dirty="0" err="1">
                <a:solidFill>
                  <a:srgbClr val="0070C0"/>
                </a:solidFill>
                <a:latin typeface="Calibri" panose="020F0502020204030204" pitchFamily="34" charset="0"/>
              </a:rPr>
              <a:t>Senge</a:t>
            </a:r>
            <a:r>
              <a:rPr lang="pl-PL" sz="2700" dirty="0">
                <a:solidFill>
                  <a:srgbClr val="0070C0"/>
                </a:solidFill>
                <a:latin typeface="Calibri" panose="020F0502020204030204" pitchFamily="34" charset="0"/>
              </a:rPr>
              <a:t>:</a:t>
            </a:r>
          </a:p>
          <a:p>
            <a:pPr marL="342900" indent="-342900" eaLnBrk="1" hangingPunct="1">
              <a:buFont typeface="Wingdings" panose="05000000000000000000" pitchFamily="2" charset="2"/>
              <a:buChar char=""/>
              <a:defRPr/>
            </a:pPr>
            <a:endParaRPr lang="pl-PL" dirty="0">
              <a:latin typeface="Calibri" panose="020F0502020204030204" pitchFamily="34" charset="0"/>
            </a:endParaRPr>
          </a:p>
          <a:p>
            <a:pPr marL="342900" indent="-342900" eaLnBrk="1" hangingPunct="1">
              <a:buFont typeface="Wingdings" panose="05000000000000000000" pitchFamily="2" charset="2"/>
              <a:buChar char=""/>
              <a:defRPr/>
            </a:pPr>
            <a:endParaRPr lang="pl-PL" dirty="0">
              <a:latin typeface="Calibri" panose="020F0502020204030204" pitchFamily="34" charset="0"/>
            </a:endParaRPr>
          </a:p>
        </p:txBody>
      </p:sp>
      <p:cxnSp>
        <p:nvCxnSpPr>
          <p:cNvPr id="4" name="Łącznik prosty 3">
            <a:extLst>
              <a:ext uri="{FF2B5EF4-FFF2-40B4-BE49-F238E27FC236}">
                <a16:creationId xmlns:a16="http://schemas.microsoft.com/office/drawing/2014/main" id="{C7779D00-4D01-4B64-B825-F30AB8592266}"/>
              </a:ext>
            </a:extLst>
          </p:cNvPr>
          <p:cNvCxnSpPr/>
          <p:nvPr/>
        </p:nvCxnSpPr>
        <p:spPr>
          <a:xfrm>
            <a:off x="539750" y="1341438"/>
            <a:ext cx="79930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196" name="Prostokąt 4">
            <a:extLst>
              <a:ext uri="{FF2B5EF4-FFF2-40B4-BE49-F238E27FC236}">
                <a16:creationId xmlns:a16="http://schemas.microsoft.com/office/drawing/2014/main" id="{2AE6437E-EFB7-4214-8F13-F02EE874031B}"/>
              </a:ext>
            </a:extLst>
          </p:cNvPr>
          <p:cNvSpPr>
            <a:spLocks noChangeArrowheads="1"/>
          </p:cNvSpPr>
          <p:nvPr/>
        </p:nvSpPr>
        <p:spPr bwMode="auto">
          <a:xfrm>
            <a:off x="488950" y="1557338"/>
            <a:ext cx="80930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Tx/>
              <a:buNone/>
            </a:pPr>
            <a:r>
              <a:rPr lang="pl-PL" altLang="pl-PL" sz="2000" dirty="0">
                <a:latin typeface="Calibri" panose="020F0502020204030204" pitchFamily="34" charset="0"/>
              </a:rPr>
              <a:t>Zdaniem P. Senge we współczesnym świecie, aby zapewnić organizacji zdolność do bycia efektywną oraz dać jej członkom możliwość osobistego rozwoju, organizacja jako całość musi stale się zmieniać – uczyć się wraz ze wszystkimi osobami, które ją tworzą. </a:t>
            </a:r>
          </a:p>
        </p:txBody>
      </p:sp>
      <p:sp>
        <p:nvSpPr>
          <p:cNvPr id="6" name="Prostokąt 5">
            <a:extLst>
              <a:ext uri="{FF2B5EF4-FFF2-40B4-BE49-F238E27FC236}">
                <a16:creationId xmlns:a16="http://schemas.microsoft.com/office/drawing/2014/main" id="{07CE06C3-1F80-4710-9338-18B07F506AC8}"/>
              </a:ext>
            </a:extLst>
          </p:cNvPr>
          <p:cNvSpPr/>
          <p:nvPr/>
        </p:nvSpPr>
        <p:spPr>
          <a:xfrm>
            <a:off x="488950" y="3716338"/>
            <a:ext cx="7777163" cy="1477328"/>
          </a:xfrm>
          <a:prstGeom prst="rect">
            <a:avLst/>
          </a:prstGeom>
        </p:spPr>
        <p:txBody>
          <a:bodyPr>
            <a:spAutoFit/>
          </a:bodyPr>
          <a:lstStyle/>
          <a:p>
            <a:pPr marL="228600" algn="just" eaLnBrk="1" hangingPunct="1">
              <a:spcBef>
                <a:spcPts val="600"/>
              </a:spcBef>
              <a:spcAft>
                <a:spcPts val="600"/>
              </a:spcAft>
              <a:defRPr/>
            </a:pPr>
            <a:r>
              <a:rPr lang="pl-PL" sz="2000" dirty="0">
                <a:latin typeface="Calibri" panose="020F0502020204030204" pitchFamily="34" charset="0"/>
              </a:rPr>
              <a:t>Organizacja OUS pracuje zgodnie z tylko jedną zasadą:</a:t>
            </a:r>
          </a:p>
          <a:p>
            <a:pPr marL="571500" indent="-342900" algn="just" eaLnBrk="1" hangingPunct="1">
              <a:spcBef>
                <a:spcPts val="600"/>
              </a:spcBef>
              <a:spcAft>
                <a:spcPts val="600"/>
              </a:spcAft>
              <a:buClr>
                <a:srgbClr val="0070C0"/>
              </a:buClr>
              <a:buFont typeface="Wingdings" panose="05000000000000000000" pitchFamily="2" charset="2"/>
              <a:buChar char="Ø"/>
              <a:defRPr/>
            </a:pPr>
            <a:r>
              <a:rPr lang="pl-PL" sz="2000" dirty="0">
                <a:latin typeface="Calibri" panose="020F0502020204030204" pitchFamily="34" charset="0"/>
              </a:rPr>
              <a:t>ciągle weryfikuje swoje doświadczenia i przekształca je w wiedzę istotną z punktu zasadniczych celów istnienia tej organizacji                         i dostępną dla całej organizacji.</a:t>
            </a:r>
          </a:p>
        </p:txBody>
      </p:sp>
    </p:spTree>
    <p:extLst>
      <p:ext uri="{BB962C8B-B14F-4D97-AF65-F5344CB8AC3E}">
        <p14:creationId xmlns:p14="http://schemas.microsoft.com/office/powerpoint/2010/main" val="62846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52CE1043-D32C-4B9E-84AD-98E20422899A}"/>
              </a:ext>
            </a:extLst>
          </p:cNvPr>
          <p:cNvGraphicFramePr>
            <a:graphicFrameLocks noGrp="1"/>
          </p:cNvGraphicFramePr>
          <p:nvPr>
            <p:ph idx="1"/>
            <p:extLst>
              <p:ext uri="{D42A27DB-BD31-4B8C-83A1-F6EECF244321}">
                <p14:modId xmlns:p14="http://schemas.microsoft.com/office/powerpoint/2010/main" val="2409380511"/>
              </p:ext>
            </p:extLst>
          </p:nvPr>
        </p:nvGraphicFramePr>
        <p:xfrm>
          <a:off x="527664" y="1556791"/>
          <a:ext cx="8062663" cy="417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a:extLst>
              <a:ext uri="{FF2B5EF4-FFF2-40B4-BE49-F238E27FC236}">
                <a16:creationId xmlns:a16="http://schemas.microsoft.com/office/drawing/2014/main" id="{01C2C719-758D-4058-8E19-234580181103}"/>
              </a:ext>
            </a:extLst>
          </p:cNvPr>
          <p:cNvSpPr/>
          <p:nvPr/>
        </p:nvSpPr>
        <p:spPr>
          <a:xfrm>
            <a:off x="503238" y="423863"/>
            <a:ext cx="6373018" cy="1508105"/>
          </a:xfrm>
          <a:prstGeom prst="rect">
            <a:avLst/>
          </a:prstGeom>
        </p:spPr>
        <p:txBody>
          <a:bodyPr wrap="square">
            <a:spAutoFit/>
          </a:bodyPr>
          <a:lstStyle/>
          <a:p>
            <a:pPr eaLnBrk="1" hangingPunct="1">
              <a:defRPr/>
            </a:pPr>
            <a:r>
              <a:rPr lang="pl-PL" sz="2800" b="1" dirty="0">
                <a:solidFill>
                  <a:srgbClr val="0070C0"/>
                </a:solidFill>
                <a:latin typeface="Calibri" panose="020F0502020204030204" pitchFamily="34" charset="0"/>
              </a:rPr>
              <a:t>Cechy wyróżniające organizację uczącą się wg. P. </a:t>
            </a:r>
            <a:r>
              <a:rPr lang="pl-PL" sz="2800" b="1" dirty="0" err="1">
                <a:solidFill>
                  <a:srgbClr val="0070C0"/>
                </a:solidFill>
                <a:latin typeface="Calibri" panose="020F0502020204030204" pitchFamily="34" charset="0"/>
              </a:rPr>
              <a:t>Senge</a:t>
            </a:r>
            <a:r>
              <a:rPr lang="pl-PL" sz="2800" b="1" dirty="0">
                <a:solidFill>
                  <a:srgbClr val="0070C0"/>
                </a:solidFill>
                <a:latin typeface="Calibri" panose="020F0502020204030204" pitchFamily="34" charset="0"/>
              </a:rPr>
              <a:t>:</a:t>
            </a: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a:p>
            <a:pPr marL="342900" indent="-342900" algn="just" eaLnBrk="1" hangingPunct="1">
              <a:buFont typeface="Wingdings" panose="05000000000000000000" pitchFamily="2" charset="2"/>
              <a:buChar char=""/>
              <a:defRPr/>
            </a:pPr>
            <a:endParaRPr lang="pl-PL" dirty="0">
              <a:latin typeface="Calibri" panose="020F0502020204030204" pitchFamily="34" charset="0"/>
            </a:endParaRPr>
          </a:p>
        </p:txBody>
      </p:sp>
    </p:spTree>
    <p:extLst>
      <p:ext uri="{BB962C8B-B14F-4D97-AF65-F5344CB8AC3E}">
        <p14:creationId xmlns:p14="http://schemas.microsoft.com/office/powerpoint/2010/main" val="3361250412"/>
      </p:ext>
    </p:extLst>
  </p:cSld>
  <p:clrMapOvr>
    <a:masterClrMapping/>
  </p:clrMapOvr>
</p:sld>
</file>

<file path=ppt/theme/theme1.xml><?xml version="1.0" encoding="utf-8"?>
<a:theme xmlns:a="http://schemas.openxmlformats.org/drawingml/2006/main" name="szablon Radom">
  <a:themeElements>
    <a:clrScheme name="VULCAN js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4177C7"/>
      </a:hlink>
      <a:folHlink>
        <a:srgbClr val="6B81B1"/>
      </a:folHlink>
    </a:clrScheme>
    <a:fontScheme name="Projekt domyślny">
      <a:majorFont>
        <a:latin typeface="Tahom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142C62"/>
        </a:dk2>
        <a:lt2>
          <a:srgbClr val="CED9E0"/>
        </a:lt2>
        <a:accent1>
          <a:srgbClr val="4F87C5"/>
        </a:accent1>
        <a:accent2>
          <a:srgbClr val="C33D50"/>
        </a:accent2>
        <a:accent3>
          <a:srgbClr val="FFFFFF"/>
        </a:accent3>
        <a:accent4>
          <a:srgbClr val="000000"/>
        </a:accent4>
        <a:accent5>
          <a:srgbClr val="B2C3DF"/>
        </a:accent5>
        <a:accent6>
          <a:srgbClr val="B03648"/>
        </a:accent6>
        <a:hlink>
          <a:srgbClr val="94B03A"/>
        </a:hlink>
        <a:folHlink>
          <a:srgbClr val="E9A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ja MEN malop v2" id="{840BFF2F-7F9F-49B9-B0B9-5A22A350C8F6}" vid="{AACF6A8D-6FCA-4DE7-B958-7C2F337E20D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MEN malop v2 — kopia</Template>
  <TotalTime>131</TotalTime>
  <Words>2406</Words>
  <Application>Microsoft Office PowerPoint</Application>
  <PresentationFormat>Pokaz na ekranie (4:3)</PresentationFormat>
  <Paragraphs>206</Paragraphs>
  <Slides>34</Slides>
  <Notes>12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34</vt:i4>
      </vt:variant>
    </vt:vector>
  </HeadingPairs>
  <TitlesOfParts>
    <vt:vector size="40" baseType="lpstr">
      <vt:lpstr>Arial</vt:lpstr>
      <vt:lpstr>Calibri</vt:lpstr>
      <vt:lpstr>Tahoma</vt:lpstr>
      <vt:lpstr>Times New Roman</vt:lpstr>
      <vt:lpstr>Wingdings</vt:lpstr>
      <vt:lpstr>szablon Radom</vt:lpstr>
      <vt:lpstr>Projekt realizowany pod nadzorem Ministerstwa Edukacji Narodowej    VULCAN kompetencji  w MAŁOPOLSKICH SAMORZĄDACH</vt:lpstr>
      <vt:lpstr>Szkoła jako organizacja ucząca się </vt:lpstr>
      <vt:lpstr>Prezentacja programu PowerPoint</vt:lpstr>
      <vt:lpstr>Prezentacja programu PowerPoint</vt:lpstr>
      <vt:lpstr>Prezentacja programu PowerPoint</vt:lpstr>
      <vt:lpstr>Prezentacja programu PowerPoint</vt:lpstr>
      <vt:lpstr>WYMAGANIA PAŃSTWA </vt:lpstr>
      <vt:lpstr>Prezentacja programu PowerPoint</vt:lpstr>
      <vt:lpstr>Prezentacja programu PowerPoint</vt:lpstr>
      <vt:lpstr>JIGSAW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Dyskusja zogniskowana w oparciu o cykl Kolba</vt:lpstr>
      <vt:lpstr>Prezentacja programu PowerPoint</vt:lpstr>
      <vt:lpstr>Prezentacja programu PowerPoint</vt:lpstr>
      <vt:lpstr>Prezentacja programu PowerPoint</vt:lpstr>
      <vt:lpstr>Przebieg ćwiczenia </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Tomaszewicz</dc:creator>
  <cp:lastModifiedBy>Dorota Tomaszewicz</cp:lastModifiedBy>
  <cp:revision>24</cp:revision>
  <dcterms:created xsi:type="dcterms:W3CDTF">2018-03-23T15:39:02Z</dcterms:created>
  <dcterms:modified xsi:type="dcterms:W3CDTF">2018-03-24T21:48:57Z</dcterms:modified>
</cp:coreProperties>
</file>